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72" r:id="rId6"/>
    <p:sldId id="276" r:id="rId7"/>
    <p:sldId id="310" r:id="rId8"/>
    <p:sldId id="332" r:id="rId9"/>
    <p:sldId id="306" r:id="rId10"/>
    <p:sldId id="314" r:id="rId11"/>
    <p:sldId id="315" r:id="rId12"/>
    <p:sldId id="321" r:id="rId13"/>
    <p:sldId id="317" r:id="rId14"/>
    <p:sldId id="318" r:id="rId15"/>
    <p:sldId id="335" r:id="rId16"/>
    <p:sldId id="337" r:id="rId17"/>
    <p:sldId id="336" r:id="rId18"/>
    <p:sldId id="338" r:id="rId19"/>
    <p:sldId id="334" r:id="rId20"/>
    <p:sldId id="333" r:id="rId21"/>
    <p:sldId id="340" r:id="rId22"/>
    <p:sldId id="339" r:id="rId23"/>
    <p:sldId id="316" r:id="rId24"/>
    <p:sldId id="319" r:id="rId25"/>
    <p:sldId id="323" r:id="rId26"/>
    <p:sldId id="341" r:id="rId27"/>
    <p:sldId id="342" r:id="rId28"/>
    <p:sldId id="309" r:id="rId29"/>
    <p:sldId id="327" r:id="rId30"/>
    <p:sldId id="330" r:id="rId31"/>
    <p:sldId id="331" r:id="rId32"/>
    <p:sldId id="343" r:id="rId33"/>
    <p:sldId id="27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686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orient="horz" pos="2387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514" userDrawn="1">
          <p15:clr>
            <a:srgbClr val="A4A3A4"/>
          </p15:clr>
        </p15:guide>
        <p15:guide id="7" pos="4974" userDrawn="1">
          <p15:clr>
            <a:srgbClr val="A4A3A4"/>
          </p15:clr>
        </p15:guide>
        <p15:guide id="8" pos="2706" userDrawn="1">
          <p15:clr>
            <a:srgbClr val="A4A3A4"/>
          </p15:clr>
        </p15:guide>
        <p15:guide id="9" pos="6743" userDrawn="1">
          <p15:clr>
            <a:srgbClr val="A4A3A4"/>
          </p15:clr>
        </p15:guide>
        <p15:guide id="10" pos="937" userDrawn="1">
          <p15:clr>
            <a:srgbClr val="A4A3A4"/>
          </p15:clr>
        </p15:guide>
        <p15:guide id="11" pos="2479" userDrawn="1">
          <p15:clr>
            <a:srgbClr val="A4A3A4"/>
          </p15:clr>
        </p15:guide>
        <p15:guide id="12" pos="5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DFF"/>
    <a:srgbClr val="CCFEC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0" autoAdjust="0"/>
    <p:restoredTop sz="89192"/>
  </p:normalViewPr>
  <p:slideViewPr>
    <p:cSldViewPr snapToGrid="0" showGuides="1">
      <p:cViewPr varScale="1">
        <p:scale>
          <a:sx n="156" d="100"/>
          <a:sy n="156" d="100"/>
        </p:scale>
        <p:origin x="624" y="168"/>
      </p:cViewPr>
      <p:guideLst>
        <p:guide pos="3840"/>
        <p:guide orient="horz" pos="686"/>
        <p:guide orient="horz" pos="4088"/>
        <p:guide orient="horz" pos="2387"/>
        <p:guide pos="166"/>
        <p:guide pos="7514"/>
        <p:guide pos="4974"/>
        <p:guide pos="2706"/>
        <p:guide pos="6743"/>
        <p:guide pos="937"/>
        <p:guide pos="2479"/>
        <p:guide pos="5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8DA19-534F-6947-B2E7-FF30E444FCF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listening.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F7F4-41B2-430A-8F66-C91BF2E49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943E3-D7D6-449C-A820-730D122EE3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12" Type="http://schemas.openxmlformats.org/officeDocument/2006/relationships/image" Target="../media/image47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5.png"/><Relationship Id="rId1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88.png"/><Relationship Id="rId12" Type="http://schemas.openxmlformats.org/officeDocument/2006/relationships/image" Target="../media/image87.png"/><Relationship Id="rId11" Type="http://schemas.openxmlformats.org/officeDocument/2006/relationships/image" Target="../media/image86.png"/><Relationship Id="rId10" Type="http://schemas.microsoft.com/office/2007/relationships/hdphoto" Target="../media/image85.wdp"/><Relationship Id="rId1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2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2.png"/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14.png"/><Relationship Id="rId15" Type="http://schemas.openxmlformats.org/officeDocument/2006/relationships/image" Target="../media/image113.png"/><Relationship Id="rId14" Type="http://schemas.openxmlformats.org/officeDocument/2006/relationships/image" Target="../media/image112.png"/><Relationship Id="rId13" Type="http://schemas.openxmlformats.org/officeDocument/2006/relationships/image" Target="../media/image111.png"/><Relationship Id="rId12" Type="http://schemas.openxmlformats.org/officeDocument/2006/relationships/image" Target="../media/image110.png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image" Target="../media/image118.png"/><Relationship Id="rId7" Type="http://schemas.openxmlformats.org/officeDocument/2006/relationships/image" Target="../media/image117.png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32.png"/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image" Target="../media/image123.png"/><Relationship Id="rId7" Type="http://schemas.openxmlformats.org/officeDocument/2006/relationships/image" Target="../media/image115.png"/><Relationship Id="rId6" Type="http://schemas.openxmlformats.org/officeDocument/2006/relationships/image" Target="../media/image122.png"/><Relationship Id="rId5" Type="http://schemas.openxmlformats.org/officeDocument/2006/relationships/image" Target="../media/image116.png"/><Relationship Id="rId4" Type="http://schemas.openxmlformats.org/officeDocument/2006/relationships/image" Target="../media/image32.png"/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7.png"/><Relationship Id="rId12" Type="http://schemas.openxmlformats.org/officeDocument/2006/relationships/image" Target="../media/image126.png"/><Relationship Id="rId11" Type="http://schemas.openxmlformats.org/officeDocument/2006/relationships/image" Target="../media/image125.png"/><Relationship Id="rId10" Type="http://schemas.openxmlformats.org/officeDocument/2006/relationships/image" Target="../media/image124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8" Type="http://schemas.openxmlformats.org/officeDocument/2006/relationships/image" Target="../media/image135.png"/><Relationship Id="rId7" Type="http://schemas.openxmlformats.org/officeDocument/2006/relationships/image" Target="../media/image134.png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44.png"/><Relationship Id="rId7" Type="http://schemas.openxmlformats.org/officeDocument/2006/relationships/image" Target="../media/image143.png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png"/><Relationship Id="rId8" Type="http://schemas.openxmlformats.org/officeDocument/2006/relationships/image" Target="../media/image149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3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57.png"/><Relationship Id="rId15" Type="http://schemas.openxmlformats.org/officeDocument/2006/relationships/image" Target="../media/image156.png"/><Relationship Id="rId14" Type="http://schemas.openxmlformats.org/officeDocument/2006/relationships/image" Target="../media/image155.png"/><Relationship Id="rId13" Type="http://schemas.openxmlformats.org/officeDocument/2006/relationships/image" Target="../media/image154.png"/><Relationship Id="rId12" Type="http://schemas.openxmlformats.org/officeDocument/2006/relationships/image" Target="../media/image153.png"/><Relationship Id="rId11" Type="http://schemas.openxmlformats.org/officeDocument/2006/relationships/image" Target="../media/image152.png"/><Relationship Id="rId10" Type="http://schemas.openxmlformats.org/officeDocument/2006/relationships/image" Target="../media/image151.png"/><Relationship Id="rId1" Type="http://schemas.openxmlformats.org/officeDocument/2006/relationships/image" Target="../media/image13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16.png"/><Relationship Id="rId4" Type="http://schemas.openxmlformats.org/officeDocument/2006/relationships/image" Target="../media/image32.png"/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image" Target="../media/image167.png"/><Relationship Id="rId7" Type="http://schemas.openxmlformats.org/officeDocument/2006/relationships/image" Target="../media/image166.png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32.png"/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72.png"/><Relationship Id="rId12" Type="http://schemas.openxmlformats.org/officeDocument/2006/relationships/image" Target="../media/image171.png"/><Relationship Id="rId11" Type="http://schemas.openxmlformats.org/officeDocument/2006/relationships/image" Target="../media/image170.png"/><Relationship Id="rId10" Type="http://schemas.openxmlformats.org/officeDocument/2006/relationships/image" Target="../media/image169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1" Type="http://schemas.openxmlformats.org/officeDocument/2006/relationships/hyperlink" Target="https://github.com/alibaba-edu/mpc4j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hyperlink" Target="mailto:weiran.lwr@alibaba-inc.com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2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3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83919" y="1"/>
            <a:ext cx="10424161" cy="1916976"/>
          </a:xfrm>
        </p:spPr>
        <p:txBody>
          <a:bodyPr anchor="ctr" anchorCtr="1">
            <a:normAutofit/>
          </a:bodyPr>
          <a:lstStyle/>
          <a:p>
            <a:r>
              <a:rPr lang="en-US" altLang="zh-CN" sz="3600" b="0" i="0" u="none" strike="noStrike" baseline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Unbalanced</a:t>
            </a:r>
            <a:r>
              <a:rPr lang="zh-CN" altLang="en-US" sz="3600" b="0" i="0" u="none" strike="noStrike" baseline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600" b="0" i="0" u="none" strike="noStrike" baseline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Private</a:t>
            </a:r>
            <a:r>
              <a:rPr lang="zh-CN" altLang="en-US" sz="3600" b="0" i="0" u="none" strike="noStrike" baseline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600" b="0" i="0" u="none" strike="noStrike" baseline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Set</a:t>
            </a:r>
            <a:r>
              <a:rPr lang="zh-CN" altLang="en-US" sz="3600" b="0" i="0" u="none" strike="noStrike" baseline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600" b="0" i="0" u="none" strike="noStrike" baseline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Union</a:t>
            </a:r>
            <a:r>
              <a:rPr lang="zh-CN" altLang="en-US" sz="3600" b="0" i="0" u="none" strike="noStrike" baseline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b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with</a:t>
            </a:r>
            <a:r>
              <a:rPr lang="zh-CN" altLang="en-US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Reduced</a:t>
            </a:r>
            <a:r>
              <a:rPr lang="zh-CN" altLang="en-US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Computation</a:t>
            </a:r>
            <a:r>
              <a:rPr lang="zh-CN" altLang="en-US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and</a:t>
            </a:r>
            <a:r>
              <a:rPr lang="zh-CN" altLang="en-US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Communication</a:t>
            </a:r>
            <a:endParaRPr lang="zh-CN" altLang="en-US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3525" y="4827053"/>
            <a:ext cx="11664950" cy="203094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Cong</a:t>
            </a:r>
            <a:r>
              <a:rPr lang="zh-CN" altLang="en-US" sz="2000" dirty="0"/>
              <a:t> </a:t>
            </a:r>
            <a:r>
              <a:rPr lang="en-US" altLang="zh-CN" sz="2000" dirty="0"/>
              <a:t>Zhang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 Yu</a:t>
            </a:r>
            <a:r>
              <a:rPr lang="zh-CN" altLang="en-US" sz="2000" dirty="0"/>
              <a:t> </a:t>
            </a:r>
            <a:r>
              <a:rPr lang="en-US" altLang="zh-CN" sz="2000" dirty="0"/>
              <a:t>Chen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, </a:t>
            </a:r>
            <a:r>
              <a:rPr lang="en-US" altLang="zh-CN" sz="2000" u="sng" dirty="0" err="1"/>
              <a:t>Weiran</a:t>
            </a:r>
            <a:r>
              <a:rPr lang="zh-CN" altLang="en-US" sz="2000" u="sng" dirty="0"/>
              <a:t> </a:t>
            </a:r>
            <a:r>
              <a:rPr lang="en-US" altLang="zh-CN" sz="2000" u="sng" dirty="0"/>
              <a:t>Liu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Liqiang</a:t>
            </a:r>
            <a:r>
              <a:rPr lang="zh-CN" altLang="en-US" sz="2000" dirty="0"/>
              <a:t> </a:t>
            </a:r>
            <a:r>
              <a:rPr lang="en-US" altLang="zh-CN" sz="2000" dirty="0"/>
              <a:t>Peng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, Meng</a:t>
            </a:r>
            <a:r>
              <a:rPr lang="zh-CN" altLang="en-US" sz="2000" dirty="0"/>
              <a:t> </a:t>
            </a:r>
            <a:r>
              <a:rPr lang="en-US" altLang="zh-CN" sz="2000" dirty="0"/>
              <a:t>Hao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Anyu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Xiaoyun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  <a:r>
              <a:rPr lang="en-US" altLang="zh-CN" sz="2000" baseline="30000" dirty="0"/>
              <a:t>1</a:t>
            </a:r>
            <a:endParaRPr lang="en-US" altLang="zh-CN" sz="2000" baseline="30000" dirty="0"/>
          </a:p>
          <a:p>
            <a:r>
              <a:rPr lang="en-US" altLang="zh-CN" sz="1600" baseline="30000" dirty="0"/>
              <a:t>1</a:t>
            </a:r>
            <a:r>
              <a:rPr lang="en-US" altLang="zh-CN" sz="1600" dirty="0"/>
              <a:t>Tsinghua University </a:t>
            </a:r>
            <a:endParaRPr lang="en-US" altLang="zh-CN" sz="1600" baseline="30000" dirty="0"/>
          </a:p>
          <a:p>
            <a:r>
              <a:rPr lang="en-US" altLang="zh-CN" sz="1600" baseline="30000" dirty="0"/>
              <a:t>2</a:t>
            </a:r>
            <a:r>
              <a:rPr lang="en-US" altLang="zh-CN" sz="1600" dirty="0"/>
              <a:t>Shandong</a:t>
            </a:r>
            <a:r>
              <a:rPr lang="zh-CN" altLang="en-US" sz="1600" dirty="0"/>
              <a:t> </a:t>
            </a:r>
            <a:r>
              <a:rPr lang="en-US" altLang="zh-CN" sz="1600" dirty="0"/>
              <a:t>University</a:t>
            </a:r>
            <a:endParaRPr lang="en-US" altLang="zh-CN" sz="1600" dirty="0"/>
          </a:p>
          <a:p>
            <a:r>
              <a:rPr lang="en-US" altLang="zh-CN" sz="1600" baseline="30000" dirty="0"/>
              <a:t>3</a:t>
            </a:r>
            <a:r>
              <a:rPr lang="en-US" altLang="zh-CN" sz="1600" dirty="0"/>
              <a:t>Alibaba Group</a:t>
            </a:r>
            <a:endParaRPr lang="en-US" altLang="zh-CN" sz="1600" dirty="0"/>
          </a:p>
          <a:p>
            <a:r>
              <a:rPr lang="en-US" altLang="zh-CN" sz="1600" baseline="30000" dirty="0"/>
              <a:t>4</a:t>
            </a:r>
            <a:r>
              <a:rPr lang="en-US" altLang="zh-CN" sz="1600" dirty="0"/>
              <a:t>Singapore</a:t>
            </a:r>
            <a:r>
              <a:rPr lang="zh-CN" altLang="en-US" sz="1600" dirty="0"/>
              <a:t> </a:t>
            </a:r>
            <a:r>
              <a:rPr lang="en-US" altLang="zh-CN" sz="1600" dirty="0"/>
              <a:t>Management</a:t>
            </a:r>
            <a:r>
              <a:rPr lang="zh-CN" altLang="en-US" sz="1600" dirty="0"/>
              <a:t> </a:t>
            </a:r>
            <a:r>
              <a:rPr lang="en-US" altLang="zh-CN" sz="1600" dirty="0"/>
              <a:t>University</a:t>
            </a:r>
            <a:endParaRPr lang="en-US" altLang="zh-CN" sz="16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611461" y="1778316"/>
            <a:ext cx="2977453" cy="2692189"/>
            <a:chOff x="4521655" y="1778316"/>
            <a:chExt cx="2977453" cy="26921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5213249" y="1778316"/>
                  <a:ext cx="160712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249" y="1778316"/>
                  <a:ext cx="1607127" cy="400110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组合 9"/>
            <p:cNvGrpSpPr/>
            <p:nvPr/>
          </p:nvGrpSpPr>
          <p:grpSpPr>
            <a:xfrm>
              <a:off x="4521655" y="2203065"/>
              <a:ext cx="2977453" cy="2267440"/>
              <a:chOff x="4207622" y="2489390"/>
              <a:chExt cx="2977453" cy="2267440"/>
            </a:xfrm>
          </p:grpSpPr>
          <p:sp>
            <p:nvSpPr>
              <p:cNvPr id="8" name="任意形状 7"/>
              <p:cNvSpPr/>
              <p:nvPr/>
            </p:nvSpPr>
            <p:spPr>
              <a:xfrm flipH="1">
                <a:off x="4914798" y="3369910"/>
                <a:ext cx="144294" cy="560121"/>
              </a:xfrm>
              <a:custGeom>
                <a:avLst/>
                <a:gdLst>
                  <a:gd name="connsiteX0" fmla="*/ 114906 w 144294"/>
                  <a:gd name="connsiteY0" fmla="*/ 0 h 560121"/>
                  <a:gd name="connsiteX1" fmla="*/ 121261 w 144294"/>
                  <a:gd name="connsiteY1" fmla="*/ 24717 h 560121"/>
                  <a:gd name="connsiteX2" fmla="*/ 144294 w 144294"/>
                  <a:gd name="connsiteY2" fmla="*/ 253201 h 560121"/>
                  <a:gd name="connsiteX3" fmla="*/ 121261 w 144294"/>
                  <a:gd name="connsiteY3" fmla="*/ 481685 h 560121"/>
                  <a:gd name="connsiteX4" fmla="*/ 101093 w 144294"/>
                  <a:gd name="connsiteY4" fmla="*/ 560121 h 560121"/>
                  <a:gd name="connsiteX5" fmla="*/ 72348 w 144294"/>
                  <a:gd name="connsiteY5" fmla="*/ 525281 h 560121"/>
                  <a:gd name="connsiteX6" fmla="*/ 0 w 144294"/>
                  <a:gd name="connsiteY6" fmla="*/ 288431 h 560121"/>
                  <a:gd name="connsiteX7" fmla="*/ 72348 w 144294"/>
                  <a:gd name="connsiteY7" fmla="*/ 51581 h 560121"/>
                  <a:gd name="connsiteX8" fmla="*/ 114906 w 144294"/>
                  <a:gd name="connsiteY8" fmla="*/ 0 h 56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294" h="560121">
                    <a:moveTo>
                      <a:pt x="114906" y="0"/>
                    </a:moveTo>
                    <a:lnTo>
                      <a:pt x="121261" y="24717"/>
                    </a:lnTo>
                    <a:cubicBezTo>
                      <a:pt x="136363" y="98520"/>
                      <a:pt x="144294" y="174934"/>
                      <a:pt x="144294" y="253201"/>
                    </a:cubicBezTo>
                    <a:cubicBezTo>
                      <a:pt x="144294" y="331468"/>
                      <a:pt x="136363" y="407883"/>
                      <a:pt x="121261" y="481685"/>
                    </a:cubicBezTo>
                    <a:lnTo>
                      <a:pt x="101093" y="560121"/>
                    </a:lnTo>
                    <a:lnTo>
                      <a:pt x="72348" y="525281"/>
                    </a:lnTo>
                    <a:cubicBezTo>
                      <a:pt x="26671" y="457671"/>
                      <a:pt x="0" y="376166"/>
                      <a:pt x="0" y="288431"/>
                    </a:cubicBezTo>
                    <a:cubicBezTo>
                      <a:pt x="0" y="200697"/>
                      <a:pt x="26671" y="119191"/>
                      <a:pt x="72348" y="51581"/>
                    </a:cubicBezTo>
                    <a:lnTo>
                      <a:pt x="114906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任意形状 6"/>
                  <p:cNvSpPr/>
                  <p:nvPr/>
                </p:nvSpPr>
                <p:spPr>
                  <a:xfrm flipH="1">
                    <a:off x="4947023" y="2489390"/>
                    <a:ext cx="2238052" cy="2267440"/>
                  </a:xfrm>
                  <a:custGeom>
                    <a:avLst/>
                    <a:gdLst>
                      <a:gd name="connsiteX0" fmla="*/ 1133720 w 2238052"/>
                      <a:gd name="connsiteY0" fmla="*/ 0 h 2267440"/>
                      <a:gd name="connsiteX1" fmla="*/ 2216470 w 2238052"/>
                      <a:gd name="connsiteY1" fmla="*/ 796586 h 2267440"/>
                      <a:gd name="connsiteX2" fmla="*/ 2238052 w 2238052"/>
                      <a:gd name="connsiteY2" fmla="*/ 880519 h 2267440"/>
                      <a:gd name="connsiteX3" fmla="*/ 2195494 w 2238052"/>
                      <a:gd name="connsiteY3" fmla="*/ 932100 h 2267440"/>
                      <a:gd name="connsiteX4" fmla="*/ 2123146 w 2238052"/>
                      <a:gd name="connsiteY4" fmla="*/ 1168950 h 2267440"/>
                      <a:gd name="connsiteX5" fmla="*/ 2195494 w 2238052"/>
                      <a:gd name="connsiteY5" fmla="*/ 1405800 h 2267440"/>
                      <a:gd name="connsiteX6" fmla="*/ 2224239 w 2238052"/>
                      <a:gd name="connsiteY6" fmla="*/ 1440640 h 2267440"/>
                      <a:gd name="connsiteX7" fmla="*/ 2216470 w 2238052"/>
                      <a:gd name="connsiteY7" fmla="*/ 1470854 h 2267440"/>
                      <a:gd name="connsiteX8" fmla="*/ 1133720 w 2238052"/>
                      <a:gd name="connsiteY8" fmla="*/ 2267440 h 2267440"/>
                      <a:gd name="connsiteX9" fmla="*/ 0 w 2238052"/>
                      <a:gd name="connsiteY9" fmla="*/ 1133720 h 2267440"/>
                      <a:gd name="connsiteX10" fmla="*/ 1133720 w 2238052"/>
                      <a:gd name="connsiteY10" fmla="*/ 0 h 2267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38052" h="2267440">
                        <a:moveTo>
                          <a:pt x="1133720" y="0"/>
                        </a:moveTo>
                        <a:cubicBezTo>
                          <a:pt x="1642455" y="0"/>
                          <a:pt x="2072928" y="335085"/>
                          <a:pt x="2216470" y="796586"/>
                        </a:cubicBezTo>
                        <a:lnTo>
                          <a:pt x="2238052" y="880519"/>
                        </a:lnTo>
                        <a:lnTo>
                          <a:pt x="2195494" y="932100"/>
                        </a:lnTo>
                        <a:cubicBezTo>
                          <a:pt x="2149817" y="999710"/>
                          <a:pt x="2123146" y="1081216"/>
                          <a:pt x="2123146" y="1168950"/>
                        </a:cubicBezTo>
                        <a:cubicBezTo>
                          <a:pt x="2123146" y="1256685"/>
                          <a:pt x="2149817" y="1338190"/>
                          <a:pt x="2195494" y="1405800"/>
                        </a:cubicBezTo>
                        <a:lnTo>
                          <a:pt x="2224239" y="1440640"/>
                        </a:lnTo>
                        <a:lnTo>
                          <a:pt x="2216470" y="1470854"/>
                        </a:lnTo>
                        <a:cubicBezTo>
                          <a:pt x="2072928" y="1932355"/>
                          <a:pt x="1642455" y="2267440"/>
                          <a:pt x="1133720" y="2267440"/>
                        </a:cubicBezTo>
                        <a:cubicBezTo>
                          <a:pt x="507584" y="2267440"/>
                          <a:pt x="0" y="1759856"/>
                          <a:pt x="0" y="1133720"/>
                        </a:cubicBezTo>
                        <a:cubicBezTo>
                          <a:pt x="0" y="507584"/>
                          <a:pt x="507584" y="0"/>
                          <a:pt x="1133720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kumimoji="1"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" name="任意形状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947023" y="2489390"/>
                    <a:ext cx="2238052" cy="2267440"/>
                  </a:xfrm>
                  <a:custGeom>
                    <a:avLst/>
                    <a:gdLst>
                      <a:gd name="connsiteX0" fmla="*/ 1133720 w 2238052"/>
                      <a:gd name="connsiteY0" fmla="*/ 0 h 2267440"/>
                      <a:gd name="connsiteX1" fmla="*/ 2216470 w 2238052"/>
                      <a:gd name="connsiteY1" fmla="*/ 796586 h 2267440"/>
                      <a:gd name="connsiteX2" fmla="*/ 2238052 w 2238052"/>
                      <a:gd name="connsiteY2" fmla="*/ 880519 h 2267440"/>
                      <a:gd name="connsiteX3" fmla="*/ 2195494 w 2238052"/>
                      <a:gd name="connsiteY3" fmla="*/ 932100 h 2267440"/>
                      <a:gd name="connsiteX4" fmla="*/ 2123146 w 2238052"/>
                      <a:gd name="connsiteY4" fmla="*/ 1168950 h 2267440"/>
                      <a:gd name="connsiteX5" fmla="*/ 2195494 w 2238052"/>
                      <a:gd name="connsiteY5" fmla="*/ 1405800 h 2267440"/>
                      <a:gd name="connsiteX6" fmla="*/ 2224239 w 2238052"/>
                      <a:gd name="connsiteY6" fmla="*/ 1440640 h 2267440"/>
                      <a:gd name="connsiteX7" fmla="*/ 2216470 w 2238052"/>
                      <a:gd name="connsiteY7" fmla="*/ 1470854 h 2267440"/>
                      <a:gd name="connsiteX8" fmla="*/ 1133720 w 2238052"/>
                      <a:gd name="connsiteY8" fmla="*/ 2267440 h 2267440"/>
                      <a:gd name="connsiteX9" fmla="*/ 0 w 2238052"/>
                      <a:gd name="connsiteY9" fmla="*/ 1133720 h 2267440"/>
                      <a:gd name="connsiteX10" fmla="*/ 1133720 w 2238052"/>
                      <a:gd name="connsiteY10" fmla="*/ 0 h 2267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38052" h="2267440">
                        <a:moveTo>
                          <a:pt x="1133720" y="0"/>
                        </a:moveTo>
                        <a:cubicBezTo>
                          <a:pt x="1642455" y="0"/>
                          <a:pt x="2072928" y="335085"/>
                          <a:pt x="2216470" y="796586"/>
                        </a:cubicBezTo>
                        <a:lnTo>
                          <a:pt x="2238052" y="880519"/>
                        </a:lnTo>
                        <a:lnTo>
                          <a:pt x="2195494" y="932100"/>
                        </a:lnTo>
                        <a:cubicBezTo>
                          <a:pt x="2149817" y="999710"/>
                          <a:pt x="2123146" y="1081216"/>
                          <a:pt x="2123146" y="1168950"/>
                        </a:cubicBezTo>
                        <a:cubicBezTo>
                          <a:pt x="2123146" y="1256685"/>
                          <a:pt x="2149817" y="1338190"/>
                          <a:pt x="2195494" y="1405800"/>
                        </a:cubicBezTo>
                        <a:lnTo>
                          <a:pt x="2224239" y="1440640"/>
                        </a:lnTo>
                        <a:lnTo>
                          <a:pt x="2216470" y="1470854"/>
                        </a:lnTo>
                        <a:cubicBezTo>
                          <a:pt x="2072928" y="1932355"/>
                          <a:pt x="1642455" y="2267440"/>
                          <a:pt x="1133720" y="2267440"/>
                        </a:cubicBezTo>
                        <a:cubicBezTo>
                          <a:pt x="507584" y="2267440"/>
                          <a:pt x="0" y="1759856"/>
                          <a:pt x="0" y="1133720"/>
                        </a:cubicBezTo>
                        <a:cubicBezTo>
                          <a:pt x="0" y="507584"/>
                          <a:pt x="507584" y="0"/>
                          <a:pt x="1133720" y="0"/>
                        </a:cubicBezTo>
                        <a:close/>
                      </a:path>
                    </a:pathLst>
                  </a:custGeom>
                  <a:blipFill rotWithShape="1">
                    <a:blip r:embed="rId2"/>
                  </a:blip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任意形状 5"/>
                  <p:cNvSpPr/>
                  <p:nvPr/>
                </p:nvSpPr>
                <p:spPr>
                  <a:xfrm flipH="1">
                    <a:off x="4207622" y="3234720"/>
                    <a:ext cx="746147" cy="847240"/>
                  </a:xfrm>
                  <a:custGeom>
                    <a:avLst/>
                    <a:gdLst>
                      <a:gd name="connsiteX0" fmla="*/ 322527 w 746147"/>
                      <a:gd name="connsiteY0" fmla="*/ 0 h 847240"/>
                      <a:gd name="connsiteX1" fmla="*/ 746147 w 746147"/>
                      <a:gd name="connsiteY1" fmla="*/ 423620 h 847240"/>
                      <a:gd name="connsiteX2" fmla="*/ 322527 w 746147"/>
                      <a:gd name="connsiteY2" fmla="*/ 847240 h 847240"/>
                      <a:gd name="connsiteX3" fmla="*/ 22982 w 746147"/>
                      <a:gd name="connsiteY3" fmla="*/ 723165 h 847240"/>
                      <a:gd name="connsiteX4" fmla="*/ 0 w 746147"/>
                      <a:gd name="connsiteY4" fmla="*/ 695310 h 847240"/>
                      <a:gd name="connsiteX5" fmla="*/ 20168 w 746147"/>
                      <a:gd name="connsiteY5" fmla="*/ 616874 h 847240"/>
                      <a:gd name="connsiteX6" fmla="*/ 43201 w 746147"/>
                      <a:gd name="connsiteY6" fmla="*/ 388390 h 847240"/>
                      <a:gd name="connsiteX7" fmla="*/ 20168 w 746147"/>
                      <a:gd name="connsiteY7" fmla="*/ 159906 h 847240"/>
                      <a:gd name="connsiteX8" fmla="*/ 13813 w 746147"/>
                      <a:gd name="connsiteY8" fmla="*/ 135189 h 847240"/>
                      <a:gd name="connsiteX9" fmla="*/ 22982 w 746147"/>
                      <a:gd name="connsiteY9" fmla="*/ 124075 h 847240"/>
                      <a:gd name="connsiteX10" fmla="*/ 322527 w 746147"/>
                      <a:gd name="connsiteY10" fmla="*/ 0 h 847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147" h="847240">
                        <a:moveTo>
                          <a:pt x="322527" y="0"/>
                        </a:moveTo>
                        <a:cubicBezTo>
                          <a:pt x="556486" y="0"/>
                          <a:pt x="746147" y="189661"/>
                          <a:pt x="746147" y="423620"/>
                        </a:cubicBezTo>
                        <a:cubicBezTo>
                          <a:pt x="746147" y="657579"/>
                          <a:pt x="556486" y="847240"/>
                          <a:pt x="322527" y="847240"/>
                        </a:cubicBezTo>
                        <a:cubicBezTo>
                          <a:pt x="205548" y="847240"/>
                          <a:pt x="99643" y="799825"/>
                          <a:pt x="22982" y="723165"/>
                        </a:cubicBezTo>
                        <a:lnTo>
                          <a:pt x="0" y="695310"/>
                        </a:lnTo>
                        <a:lnTo>
                          <a:pt x="20168" y="616874"/>
                        </a:lnTo>
                        <a:cubicBezTo>
                          <a:pt x="35270" y="543072"/>
                          <a:pt x="43201" y="466657"/>
                          <a:pt x="43201" y="388390"/>
                        </a:cubicBezTo>
                        <a:cubicBezTo>
                          <a:pt x="43201" y="310123"/>
                          <a:pt x="35270" y="233709"/>
                          <a:pt x="20168" y="159906"/>
                        </a:cubicBezTo>
                        <a:lnTo>
                          <a:pt x="13813" y="135189"/>
                        </a:lnTo>
                        <a:lnTo>
                          <a:pt x="22982" y="124075"/>
                        </a:lnTo>
                        <a:cubicBezTo>
                          <a:pt x="99643" y="47415"/>
                          <a:pt x="205548" y="0"/>
                          <a:pt x="32252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kumimoji="1"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" name="任意形状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207622" y="3234720"/>
                    <a:ext cx="746147" cy="847240"/>
                  </a:xfrm>
                  <a:custGeom>
                    <a:avLst/>
                    <a:gdLst>
                      <a:gd name="connsiteX0" fmla="*/ 322527 w 746147"/>
                      <a:gd name="connsiteY0" fmla="*/ 0 h 847240"/>
                      <a:gd name="connsiteX1" fmla="*/ 746147 w 746147"/>
                      <a:gd name="connsiteY1" fmla="*/ 423620 h 847240"/>
                      <a:gd name="connsiteX2" fmla="*/ 322527 w 746147"/>
                      <a:gd name="connsiteY2" fmla="*/ 847240 h 847240"/>
                      <a:gd name="connsiteX3" fmla="*/ 22982 w 746147"/>
                      <a:gd name="connsiteY3" fmla="*/ 723165 h 847240"/>
                      <a:gd name="connsiteX4" fmla="*/ 0 w 746147"/>
                      <a:gd name="connsiteY4" fmla="*/ 695310 h 847240"/>
                      <a:gd name="connsiteX5" fmla="*/ 20168 w 746147"/>
                      <a:gd name="connsiteY5" fmla="*/ 616874 h 847240"/>
                      <a:gd name="connsiteX6" fmla="*/ 43201 w 746147"/>
                      <a:gd name="connsiteY6" fmla="*/ 388390 h 847240"/>
                      <a:gd name="connsiteX7" fmla="*/ 20168 w 746147"/>
                      <a:gd name="connsiteY7" fmla="*/ 159906 h 847240"/>
                      <a:gd name="connsiteX8" fmla="*/ 13813 w 746147"/>
                      <a:gd name="connsiteY8" fmla="*/ 135189 h 847240"/>
                      <a:gd name="connsiteX9" fmla="*/ 22982 w 746147"/>
                      <a:gd name="connsiteY9" fmla="*/ 124075 h 847240"/>
                      <a:gd name="connsiteX10" fmla="*/ 322527 w 746147"/>
                      <a:gd name="connsiteY10" fmla="*/ 0 h 847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147" h="847240">
                        <a:moveTo>
                          <a:pt x="322527" y="0"/>
                        </a:moveTo>
                        <a:cubicBezTo>
                          <a:pt x="556486" y="0"/>
                          <a:pt x="746147" y="189661"/>
                          <a:pt x="746147" y="423620"/>
                        </a:cubicBezTo>
                        <a:cubicBezTo>
                          <a:pt x="746147" y="657579"/>
                          <a:pt x="556486" y="847240"/>
                          <a:pt x="322527" y="847240"/>
                        </a:cubicBezTo>
                        <a:cubicBezTo>
                          <a:pt x="205548" y="847240"/>
                          <a:pt x="99643" y="799825"/>
                          <a:pt x="22982" y="723165"/>
                        </a:cubicBezTo>
                        <a:lnTo>
                          <a:pt x="0" y="695310"/>
                        </a:lnTo>
                        <a:lnTo>
                          <a:pt x="20168" y="616874"/>
                        </a:lnTo>
                        <a:cubicBezTo>
                          <a:pt x="35270" y="543072"/>
                          <a:pt x="43201" y="466657"/>
                          <a:pt x="43201" y="388390"/>
                        </a:cubicBezTo>
                        <a:cubicBezTo>
                          <a:pt x="43201" y="310123"/>
                          <a:pt x="35270" y="233709"/>
                          <a:pt x="20168" y="159906"/>
                        </a:cubicBezTo>
                        <a:lnTo>
                          <a:pt x="13813" y="135189"/>
                        </a:lnTo>
                        <a:lnTo>
                          <a:pt x="22982" y="124075"/>
                        </a:lnTo>
                        <a:cubicBezTo>
                          <a:pt x="99643" y="47415"/>
                          <a:pt x="205548" y="0"/>
                          <a:pt x="322527" y="0"/>
                        </a:cubicBezTo>
                        <a:close/>
                      </a:path>
                    </a:pathLst>
                  </a:custGeom>
                  <a:blipFill rotWithShape="1">
                    <a:blip r:embed="rId3"/>
                  </a:blip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2.2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Simple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Hash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63525" y="1090960"/>
                <a:ext cx="11664949" cy="41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Map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elements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into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𝜅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functions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{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}</m:t>
                        </m:r>
                      </m:e>
                      <m:sup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Elements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are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always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added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which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they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are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mapped.</a:t>
                </a:r>
                <a:endParaRPr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090960"/>
                <a:ext cx="11664949" cy="417422"/>
              </a:xfrm>
              <a:prstGeom prst="rect">
                <a:avLst/>
              </a:prstGeom>
              <a:blipFill rotWithShape="1">
                <a:blip r:embed="rId1"/>
                <a:stretch>
                  <a:fillRect t="-7" r="5" b="-13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263525" y="2056325"/>
              <a:ext cx="5832474" cy="15324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2079"/>
                    <a:gridCol w="972079"/>
                    <a:gridCol w="972079"/>
                    <a:gridCol w="972079"/>
                    <a:gridCol w="972079"/>
                    <a:gridCol w="972079"/>
                  </a:tblGrid>
                  <a:tr h="3831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831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831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831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263525" y="2056325"/>
              <a:ext cx="5832474" cy="15324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2079"/>
                    <a:gridCol w="972079"/>
                    <a:gridCol w="972079"/>
                    <a:gridCol w="972079"/>
                    <a:gridCol w="972079"/>
                    <a:gridCol w="972079"/>
                  </a:tblGrid>
                  <a:tr h="3829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35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829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829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847256" y="1748843"/>
              <a:ext cx="4081218" cy="18399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847256" y="1748843"/>
              <a:ext cx="4081218" cy="18399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835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8481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63525" y="1443410"/>
                <a:ext cx="5832475" cy="41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Assume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3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functions,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6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bins,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𝑛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5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items.</a:t>
                </a:r>
                <a:endParaRPr lang="en-US" altLang="zh-CN" sz="16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443410"/>
                <a:ext cx="5832475" cy="417422"/>
              </a:xfrm>
              <a:prstGeom prst="rect">
                <a:avLst/>
              </a:prstGeom>
              <a:blipFill rotWithShape="1">
                <a:blip r:embed="rId4"/>
                <a:stretch>
                  <a:fillRect t="-13" b="-13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84"/>
          <p:cNvSpPr/>
          <p:nvPr/>
        </p:nvSpPr>
        <p:spPr>
          <a:xfrm rot="16200000" flipH="1">
            <a:off x="6869858" y="2581834"/>
            <a:ext cx="203539" cy="173993"/>
          </a:xfrm>
          <a:custGeom>
            <a:avLst/>
            <a:gdLst>
              <a:gd name="connsiteX0" fmla="*/ 0 w 173993"/>
              <a:gd name="connsiteY0" fmla="*/ 40708 h 203539"/>
              <a:gd name="connsiteX1" fmla="*/ 86997 w 173993"/>
              <a:gd name="connsiteY1" fmla="*/ 40708 h 203539"/>
              <a:gd name="connsiteX2" fmla="*/ 86997 w 173993"/>
              <a:gd name="connsiteY2" fmla="*/ 0 h 203539"/>
              <a:gd name="connsiteX3" fmla="*/ 173993 w 173993"/>
              <a:gd name="connsiteY3" fmla="*/ 101770 h 203539"/>
              <a:gd name="connsiteX4" fmla="*/ 86997 w 173993"/>
              <a:gd name="connsiteY4" fmla="*/ 203539 h 203539"/>
              <a:gd name="connsiteX5" fmla="*/ 86997 w 173993"/>
              <a:gd name="connsiteY5" fmla="*/ 162831 h 203539"/>
              <a:gd name="connsiteX6" fmla="*/ 0 w 173993"/>
              <a:gd name="connsiteY6" fmla="*/ 162831 h 203539"/>
              <a:gd name="connsiteX7" fmla="*/ 0 w 173993"/>
              <a:gd name="connsiteY7" fmla="*/ 40708 h 20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93" h="203539">
                <a:moveTo>
                  <a:pt x="139194" y="0"/>
                </a:moveTo>
                <a:lnTo>
                  <a:pt x="139194" y="101770"/>
                </a:lnTo>
                <a:lnTo>
                  <a:pt x="173993" y="101770"/>
                </a:lnTo>
                <a:lnTo>
                  <a:pt x="86996" y="203539"/>
                </a:lnTo>
                <a:lnTo>
                  <a:pt x="0" y="101770"/>
                </a:lnTo>
                <a:lnTo>
                  <a:pt x="34799" y="101770"/>
                </a:lnTo>
                <a:lnTo>
                  <a:pt x="34799" y="0"/>
                </a:lnTo>
                <a:lnTo>
                  <a:pt x="139194" y="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99510"/>
              <a:satOff val="1524"/>
              <a:lumOff val="-1253"/>
              <a:alphaOff val="0"/>
            </a:schemeClr>
          </a:fillRef>
          <a:effectRef idx="0">
            <a:schemeClr val="accent4">
              <a:hueOff val="-199510"/>
              <a:satOff val="1524"/>
              <a:lumOff val="-12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708" tIns="0" rIns="40708" bIns="52198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050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63525" y="3795578"/>
                <a:ext cx="11664948" cy="874397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hide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#elements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mapped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bin,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parties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(U)PSI/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U(PSU)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need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pad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bins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using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dummy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elements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contain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elements.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This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max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size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must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ensure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probability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1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𝜎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no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will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contain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more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than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real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elements,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where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𝜎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statistical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parameter.</a:t>
                </a:r>
                <a:endParaRPr lang="en-US" altLang="zh-CN" sz="16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3795578"/>
                <a:ext cx="11664948" cy="874397"/>
              </a:xfrm>
              <a:prstGeom prst="rect">
                <a:avLst/>
              </a:prstGeom>
              <a:blipFill rotWithShape="1">
                <a:blip r:embed="rId5"/>
                <a:stretch>
                  <a:fillRect t="-21" r="5" b="-3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b="63058"/>
          <a:stretch>
            <a:fillRect/>
          </a:stretch>
        </p:blipFill>
        <p:spPr>
          <a:xfrm>
            <a:off x="2209799" y="4754332"/>
            <a:ext cx="7772400" cy="149044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2761" y="6489700"/>
            <a:ext cx="11664948" cy="36109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https://github.com/Visa-Research/volepsi/blob/main/volePSI/SimpleIndex.cpp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2.3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Cuckoo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Hash: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Definition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63525" y="1090961"/>
                <a:ext cx="11664949" cy="41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Map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elements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into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𝑚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)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&gt;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functions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𝜅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0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Each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only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contains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element.</a:t>
                </a:r>
                <a:endParaRPr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090961"/>
                <a:ext cx="11664949" cy="417422"/>
              </a:xfrm>
              <a:prstGeom prst="rect">
                <a:avLst/>
              </a:prstGeom>
              <a:blipFill rotWithShape="1">
                <a:blip r:embed="rId1"/>
                <a:stretch>
                  <a:fillRect t="-7" r="5" b="-13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263525" y="2621951"/>
              <a:ext cx="11664945" cy="1005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</a:tblGrid>
                  <a:tr h="269613">
                    <a:tc grid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  <a:tc rowSpan="2" hMerge="1">
                      <a:tcPr/>
                    </a:tc>
                    <a:tc rowSpan="2" h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7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8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9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10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 gridSpan="3">
                      <a:tcPr/>
                    </a:tc>
                    <a:tc vMerge="1" hMerge="1">
                      <a:tcPr/>
                    </a:tc>
                    <a:tc vMerge="1" h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263525" y="2621951"/>
              <a:ext cx="11664945" cy="1005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  <a:gridCol w="777663"/>
                  </a:tblGrid>
                  <a:tr h="269613">
                    <a:tc grid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  <a:tc rowSpan="2" hMerge="1">
                      <a:tcPr/>
                    </a:tc>
                    <a:tc rowSpan="2" h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7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8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9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10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 gridSpan="3">
                      <a:tcPr/>
                    </a:tc>
                    <a:tc vMerge="1" hMerge="1">
                      <a:tcPr/>
                    </a:tc>
                    <a:tc vMerge="1" hMerge="1">
                      <a:tcPr/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263525" y="1542189"/>
              <a:ext cx="11664950" cy="670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</a:tblGrid>
                  <a:tr h="232402">
                    <a:tc grid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Items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  <a:tr h="2324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263525" y="1542189"/>
              <a:ext cx="11664950" cy="670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  <a:gridCol w="1166495"/>
                  </a:tblGrid>
                  <a:tr h="232402">
                    <a:tc grid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Items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任意多边形 84"/>
          <p:cNvSpPr/>
          <p:nvPr/>
        </p:nvSpPr>
        <p:spPr>
          <a:xfrm flipH="1">
            <a:off x="5994230" y="2330353"/>
            <a:ext cx="203539" cy="173993"/>
          </a:xfrm>
          <a:custGeom>
            <a:avLst/>
            <a:gdLst>
              <a:gd name="connsiteX0" fmla="*/ 0 w 173993"/>
              <a:gd name="connsiteY0" fmla="*/ 40708 h 203539"/>
              <a:gd name="connsiteX1" fmla="*/ 86997 w 173993"/>
              <a:gd name="connsiteY1" fmla="*/ 40708 h 203539"/>
              <a:gd name="connsiteX2" fmla="*/ 86997 w 173993"/>
              <a:gd name="connsiteY2" fmla="*/ 0 h 203539"/>
              <a:gd name="connsiteX3" fmla="*/ 173993 w 173993"/>
              <a:gd name="connsiteY3" fmla="*/ 101770 h 203539"/>
              <a:gd name="connsiteX4" fmla="*/ 86997 w 173993"/>
              <a:gd name="connsiteY4" fmla="*/ 203539 h 203539"/>
              <a:gd name="connsiteX5" fmla="*/ 86997 w 173993"/>
              <a:gd name="connsiteY5" fmla="*/ 162831 h 203539"/>
              <a:gd name="connsiteX6" fmla="*/ 0 w 173993"/>
              <a:gd name="connsiteY6" fmla="*/ 162831 h 203539"/>
              <a:gd name="connsiteX7" fmla="*/ 0 w 173993"/>
              <a:gd name="connsiteY7" fmla="*/ 40708 h 20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93" h="203539">
                <a:moveTo>
                  <a:pt x="139194" y="0"/>
                </a:moveTo>
                <a:lnTo>
                  <a:pt x="139194" y="101770"/>
                </a:lnTo>
                <a:lnTo>
                  <a:pt x="173993" y="101770"/>
                </a:lnTo>
                <a:lnTo>
                  <a:pt x="86996" y="203539"/>
                </a:lnTo>
                <a:lnTo>
                  <a:pt x="0" y="101770"/>
                </a:lnTo>
                <a:lnTo>
                  <a:pt x="34799" y="101770"/>
                </a:lnTo>
                <a:lnTo>
                  <a:pt x="34799" y="0"/>
                </a:lnTo>
                <a:lnTo>
                  <a:pt x="139194" y="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99510"/>
              <a:satOff val="1524"/>
              <a:lumOff val="-1253"/>
              <a:alphaOff val="0"/>
            </a:schemeClr>
          </a:fillRef>
          <a:effectRef idx="0">
            <a:schemeClr val="accent4">
              <a:hueOff val="-199510"/>
              <a:satOff val="1524"/>
              <a:lumOff val="-12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708" tIns="0" rIns="40708" bIns="52198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050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63525" y="3793969"/>
                <a:ext cx="11664950" cy="2047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Suppose</a:t>
                </a:r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we</a:t>
                </a:r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have</a:t>
                </a:r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𝜅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functions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𝜅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0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.</a:t>
                </a:r>
                <a:endPara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An element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𝑒</m:t>
                    </m:r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is inserted into a bin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.</a:t>
                </a:r>
                <a:endPara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Any prior contents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𝑜</m:t>
                    </m:r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with</a:t>
                </a:r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err="1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𝑜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are evicted to a new bin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err="1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ℎ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微软雅黑" charset="-122"/>
                                    <a:cs typeface="Times New Roman" panose="0202050305040509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微软雅黑" charset="-122"/>
                                    <a:cs typeface="Times New Roman" panose="020205030504050903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微软雅黑" charset="-122"/>
                                    <a:cs typeface="Times New Roman" panose="020205030504050903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𝑜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𝑗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.</a:t>
                </a:r>
                <a:endPara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The procedure is repeated until no more evictions are necessary, or until a threshold number of relocations has been performed.</a:t>
                </a:r>
                <a:endPara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If the threshold number of relocations is reached, the last element is put in a special stash.</a:t>
                </a:r>
                <a:endPara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3793969"/>
                <a:ext cx="11664950" cy="2047292"/>
              </a:xfrm>
              <a:prstGeom prst="rect">
                <a:avLst/>
              </a:prstGeom>
              <a:blipFill rotWithShape="1">
                <a:blip r:embed="rId4"/>
                <a:stretch>
                  <a:fillRect t="-23" b="-6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63525" y="6494295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/>
              <a:t>[PR04]</a:t>
            </a:r>
            <a:r>
              <a:rPr lang="zh-CN" altLang="en-US" sz="1200" dirty="0"/>
              <a:t> </a:t>
            </a:r>
            <a:r>
              <a:rPr lang="en-GB" altLang="zh-CN" sz="1200" dirty="0"/>
              <a:t>R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GB" altLang="zh-CN" sz="1200" dirty="0" err="1"/>
              <a:t>Pagh</a:t>
            </a:r>
            <a:r>
              <a:rPr lang="en-GB" altLang="zh-CN" sz="1200" dirty="0"/>
              <a:t>,, and F</a:t>
            </a:r>
            <a:r>
              <a:rPr lang="en-US" altLang="zh-CN" sz="1200" dirty="0"/>
              <a:t>.</a:t>
            </a:r>
            <a:r>
              <a:rPr lang="en-GB" altLang="zh-CN" sz="1200" dirty="0"/>
              <a:t> F</a:t>
            </a:r>
            <a:r>
              <a:rPr lang="en-US" altLang="zh-CN" sz="1200" dirty="0"/>
              <a:t>.</a:t>
            </a:r>
            <a:r>
              <a:rPr lang="en-GB" altLang="zh-CN" sz="1200" dirty="0"/>
              <a:t> </a:t>
            </a:r>
            <a:r>
              <a:rPr lang="en-GB" altLang="zh-CN" sz="1200" dirty="0" err="1"/>
              <a:t>Rodler</a:t>
            </a:r>
            <a:r>
              <a:rPr lang="en-GB" altLang="zh-CN" sz="1200" dirty="0"/>
              <a:t>. Cuckoo </a:t>
            </a:r>
            <a:r>
              <a:rPr lang="en-US" altLang="zh-CN" sz="1200" dirty="0"/>
              <a:t>Hashing</a:t>
            </a:r>
            <a:r>
              <a:rPr lang="en-GB" altLang="zh-CN" sz="1200" dirty="0"/>
              <a:t>. Journal of Algorithms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GB" altLang="zh-CN" sz="1200" dirty="0"/>
              <a:t>51</a:t>
            </a:r>
            <a:r>
              <a:rPr lang="en-US" altLang="zh-CN" sz="1200" dirty="0"/>
              <a:t>(2),</a:t>
            </a:r>
            <a:r>
              <a:rPr lang="zh-CN" altLang="en-US" sz="1200" dirty="0"/>
              <a:t> </a:t>
            </a:r>
            <a:r>
              <a:rPr lang="en-US" altLang="zh-CN" sz="1200" dirty="0"/>
              <a:t>pp.</a:t>
            </a:r>
            <a:r>
              <a:rPr lang="zh-CN" altLang="en-US" sz="1200" dirty="0"/>
              <a:t> </a:t>
            </a:r>
            <a:r>
              <a:rPr lang="en-GB" altLang="zh-CN" sz="1200" dirty="0"/>
              <a:t>122-144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2004</a:t>
            </a:r>
            <a:r>
              <a:rPr lang="en-GB" altLang="zh-CN" sz="1200" dirty="0"/>
              <a:t>.</a:t>
            </a:r>
            <a:endParaRPr lang="en-GB" altLang="zh-CN" sz="1200" dirty="0"/>
          </a:p>
          <a:p>
            <a:r>
              <a:rPr lang="en-US" altLang="zh-CN" sz="1200" dirty="0"/>
              <a:t>[Yeo23]</a:t>
            </a:r>
            <a:r>
              <a:rPr lang="en-GB" altLang="zh-CN" sz="1200" dirty="0"/>
              <a:t> Kevin</a:t>
            </a:r>
            <a:r>
              <a:rPr lang="zh-CN" altLang="en-US" sz="1200" dirty="0"/>
              <a:t> </a:t>
            </a:r>
            <a:r>
              <a:rPr lang="en-GB" altLang="zh-CN" sz="1200" dirty="0"/>
              <a:t>Yeo. Cuckoo Hashing in Cryptography: Optimal Parameters, Robustness and Applications.</a:t>
            </a:r>
            <a:r>
              <a:rPr lang="zh-CN" altLang="en-US" sz="1200" dirty="0"/>
              <a:t> </a:t>
            </a:r>
            <a:r>
              <a:rPr lang="en-US" altLang="zh-CN" sz="1200" dirty="0"/>
              <a:t>CRYPTO</a:t>
            </a:r>
            <a:r>
              <a:rPr lang="zh-CN" altLang="en-US" sz="1200" dirty="0"/>
              <a:t> </a:t>
            </a:r>
            <a:r>
              <a:rPr lang="en-US" altLang="zh-CN" sz="1200" dirty="0"/>
              <a:t>2023.</a:t>
            </a:r>
            <a:endParaRPr lang="en-US" altLang="zh-CN" sz="1200" dirty="0"/>
          </a:p>
        </p:txBody>
      </p:sp>
      <p:sp>
        <p:nvSpPr>
          <p:cNvPr id="11" name="矩形 10"/>
          <p:cNvSpPr/>
          <p:nvPr/>
        </p:nvSpPr>
        <p:spPr>
          <a:xfrm>
            <a:off x="263526" y="5901563"/>
            <a:ext cx="11683204" cy="486000"/>
          </a:xfrm>
          <a:prstGeom prst="rect">
            <a:avLst/>
          </a:prstGeom>
          <a:ln w="19050">
            <a:noFill/>
          </a:ln>
          <a:effectLst/>
        </p:spPr>
        <p:txBody>
          <a:bodyPr wrap="square" anchor="ctr" anchorCtr="0">
            <a:noAutofit/>
          </a:bodyPr>
          <a:lstStyle/>
          <a:p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While introduced by </a:t>
            </a:r>
            <a:r>
              <a:rPr lang="en-US" altLang="zh-CN" sz="1600" dirty="0" err="1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Pagh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and </a:t>
            </a:r>
            <a:r>
              <a:rPr lang="en-US" altLang="zh-CN" sz="1600" dirty="0" err="1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Rodler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[PR04], many follow-up works have studied further properties and variants, even in 2023 [Yeo23].</a:t>
            </a:r>
            <a:endParaRPr lang="en-US" altLang="zh-CN" sz="1600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2.3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Cuckoo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Hash: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Example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63525" y="1665384"/>
              <a:ext cx="5832474" cy="1341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2079"/>
                    <a:gridCol w="972079"/>
                    <a:gridCol w="972079"/>
                    <a:gridCol w="972079"/>
                    <a:gridCol w="972079"/>
                    <a:gridCol w="972079"/>
                  </a:tblGrid>
                  <a:tr h="314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14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149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170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63525" y="1665384"/>
              <a:ext cx="5832474" cy="1341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2079"/>
                    <a:gridCol w="972079"/>
                    <a:gridCol w="972079"/>
                    <a:gridCol w="972079"/>
                    <a:gridCol w="972079"/>
                    <a:gridCol w="972079"/>
                  </a:tblGrid>
                  <a:tr h="377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Times New Roman" panose="02020503050405090304" pitchFamily="18" charset="0"/>
                              <a:ea typeface="+mn-ea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Times New Roman" panose="02020503050405090304" pitchFamily="18" charset="0"/>
                            <a:ea typeface="+mn-ea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7167054" y="1099747"/>
              <a:ext cx="4761421" cy="10569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7167054" y="1099747"/>
              <a:ext cx="4761421" cy="10569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38227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167051" y="2259815"/>
              <a:ext cx="4761421" cy="1057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167051" y="2259815"/>
              <a:ext cx="4761421" cy="1057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38227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7167051" y="3420137"/>
              <a:ext cx="4761421" cy="10584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7167051" y="3420137"/>
              <a:ext cx="4761421" cy="10584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3829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7167051" y="4581730"/>
              <a:ext cx="4761421" cy="10584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7167051" y="4581730"/>
              <a:ext cx="4761421" cy="10584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3829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7167051" y="5743323"/>
              <a:ext cx="4761421" cy="10604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7167051" y="5743323"/>
              <a:ext cx="4761421" cy="10604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  <a:gridCol w="680203"/>
                  </a:tblGrid>
                  <a:tr h="269613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Bin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Stash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 anchor="ctr"/>
                    </a:tc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1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2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3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4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5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503050405090304" pitchFamily="18" charset="0"/>
                              <a:cs typeface="Times New Roman" panose="02020503050405090304" pitchFamily="18" charset="0"/>
                            </a:rPr>
                            <a:t>6</a:t>
                          </a:r>
                          <a:endParaRPr lang="zh-CN" altLang="en-US" sz="1600" dirty="0">
                            <a:latin typeface="Times New Roman" panose="02020503050405090304" pitchFamily="18" charset="0"/>
                            <a:cs typeface="Times New Roman" panose="02020503050405090304" pitchFamily="18" charset="0"/>
                          </a:endParaRPr>
                        </a:p>
                      </a:txBody>
                      <a:tcPr/>
                    </a:tc>
                    <a:tc vMerge="1">
                      <a:tcPr/>
                    </a:tc>
                  </a:tr>
                  <a:tr h="38481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187442" y="1099587"/>
                <a:ext cx="969818" cy="1056957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42" y="1099587"/>
                <a:ext cx="969818" cy="1056957"/>
              </a:xfrm>
              <a:prstGeom prst="rect">
                <a:avLst/>
              </a:prstGeom>
              <a:blipFill rotWithShape="1">
                <a:blip r:embed="rId7"/>
                <a:stretch>
                  <a:fillRect t="-38" r="1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187442" y="2259815"/>
                <a:ext cx="969818" cy="1056957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42" y="2259815"/>
                <a:ext cx="969818" cy="1056957"/>
              </a:xfrm>
              <a:prstGeom prst="rect">
                <a:avLst/>
              </a:prstGeom>
              <a:blipFill rotWithShape="1">
                <a:blip r:embed="rId8"/>
                <a:stretch>
                  <a:fillRect t="-46" r="18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6187442" y="3420043"/>
                <a:ext cx="969818" cy="1056957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42" y="3420043"/>
                <a:ext cx="969818" cy="1056957"/>
              </a:xfrm>
              <a:prstGeom prst="rect">
                <a:avLst/>
              </a:prstGeom>
              <a:blipFill rotWithShape="1">
                <a:blip r:embed="rId9"/>
                <a:stretch>
                  <a:fillRect t="-54" r="18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6187442" y="4580271"/>
                <a:ext cx="969818" cy="1056957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42" y="4580271"/>
                <a:ext cx="969818" cy="1056957"/>
              </a:xfrm>
              <a:prstGeom prst="rect">
                <a:avLst/>
              </a:prstGeom>
              <a:blipFill rotWithShape="1">
                <a:blip r:embed="rId10"/>
                <a:stretch>
                  <a:fillRect t="-2" r="18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6187442" y="5740499"/>
                <a:ext cx="969818" cy="1056957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42" y="5740499"/>
                <a:ext cx="969818" cy="1056957"/>
              </a:xfrm>
              <a:prstGeom prst="rect">
                <a:avLst/>
              </a:prstGeom>
              <a:blipFill rotWithShape="1">
                <a:blip r:embed="rId11"/>
                <a:stretch>
                  <a:fillRect t="-9" r="18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263525" y="1091891"/>
                <a:ext cx="5832475" cy="41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Assume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3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functions,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6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bins,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𝑛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5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items.</a:t>
                </a:r>
                <a:endParaRPr lang="en-US" altLang="zh-CN" sz="16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091891"/>
                <a:ext cx="5832475" cy="417422"/>
              </a:xfrm>
              <a:prstGeom prst="rect">
                <a:avLst/>
              </a:prstGeom>
              <a:blipFill rotWithShape="1">
                <a:blip r:embed="rId12"/>
                <a:stretch>
                  <a:fillRect t="-78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263524" y="3178999"/>
                <a:ext cx="5832475" cy="3116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Recall</a:t>
                </a:r>
                <a:r>
                  <a:rPr lang="zh-CN" altLang="en-US" b="1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Insertion</a:t>
                </a:r>
                <a:r>
                  <a:rPr lang="zh-CN" altLang="en-US" b="1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Procedure</a:t>
                </a:r>
                <a:endParaRPr lang="en-US" altLang="zh-CN" b="1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An element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𝑒</m:t>
                    </m:r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is inserted into a bin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.</a:t>
                </a:r>
                <a:endPara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Any prior contents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𝑜</m:t>
                    </m:r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are evicted to a new bin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err="1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微软雅黑" charset="-122"/>
                                <a:cs typeface="Times New Roman" panose="02020503050405090304" pitchFamily="18" charset="0"/>
                              </a:rPr>
                              <m:t>𝑜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to decide the location,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𝑜</m:t>
                        </m:r>
                      </m:e>
                    </m:d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1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,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.</a:t>
                </a:r>
                <a:endPara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The procedure is repeated until no more evictions are necessary, or until a threshold number of relocations has been performed.</a:t>
                </a:r>
                <a:endPara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If the threshold number of relocations is reached, the last element is put in a special stash.</a:t>
                </a:r>
                <a:endPara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4" y="3178999"/>
                <a:ext cx="5832475" cy="3116815"/>
              </a:xfrm>
              <a:prstGeom prst="rect">
                <a:avLst/>
              </a:prstGeom>
              <a:blipFill rotWithShape="1">
                <a:blip r:embed="rId13"/>
                <a:stretch>
                  <a:fillRect l="-11" t="-6" r="11" b="-3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2.4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Homomorphic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Encryption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圆角矩形 4"/>
              <p:cNvSpPr/>
              <p:nvPr/>
            </p:nvSpPr>
            <p:spPr>
              <a:xfrm>
                <a:off x="1653036" y="2758694"/>
                <a:ext cx="1085982" cy="5191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600" b="0" i="0" dirty="0" smtClean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encrypt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5" name="圆角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036" y="2758694"/>
                <a:ext cx="1085982" cy="519194"/>
              </a:xfrm>
              <a:prstGeom prst="roundRect">
                <a:avLst/>
              </a:prstGeom>
              <a:blipFill rotWithShape="1">
                <a:blip r:embed="rId1"/>
                <a:stretch>
                  <a:fillRect l="-597" t="-1272" r="-561" b="-1220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圆角矩形 5"/>
              <p:cNvSpPr/>
              <p:nvPr/>
            </p:nvSpPr>
            <p:spPr>
              <a:xfrm>
                <a:off x="334963" y="2758694"/>
                <a:ext cx="432615" cy="51919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圆角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3" y="2758694"/>
                <a:ext cx="432615" cy="519194"/>
              </a:xfrm>
              <a:prstGeom prst="roundRect">
                <a:avLst/>
              </a:prstGeom>
              <a:blipFill rotWithShape="1">
                <a:blip r:embed="rId2"/>
                <a:stretch>
                  <a:fillRect l="-74" t="-49" r="115" b="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圆角矩形 6"/>
              <p:cNvSpPr/>
              <p:nvPr/>
            </p:nvSpPr>
            <p:spPr>
              <a:xfrm>
                <a:off x="3624476" y="2758694"/>
                <a:ext cx="820332" cy="51919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600" b="0" i="0" dirty="0" smtClean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Enc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圆角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76" y="2758694"/>
                <a:ext cx="820332" cy="519194"/>
              </a:xfrm>
              <a:prstGeom prst="roundRect">
                <a:avLst/>
              </a:prstGeom>
              <a:blipFill rotWithShape="1">
                <a:blip r:embed="rId3"/>
                <a:stretch>
                  <a:fillRect l="-65" t="-49" r="54" b="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圆角矩形 7"/>
              <p:cNvSpPr/>
              <p:nvPr/>
            </p:nvSpPr>
            <p:spPr>
              <a:xfrm>
                <a:off x="5330266" y="2758694"/>
                <a:ext cx="1085982" cy="5191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1600" b="0" i="0" dirty="0" smtClean="0">
                        <a:solidFill>
                          <a:schemeClr val="tx1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m:t>eval</m:t>
                    </m:r>
                  </m:oMath>
                </a14:m>
                <a:r>
                  <a:rPr kumimoji="1" lang="zh-CN" alt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圆角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66" y="2758694"/>
                <a:ext cx="1085982" cy="519194"/>
              </a:xfrm>
              <a:prstGeom prst="roundRect">
                <a:avLst/>
              </a:prstGeom>
              <a:blipFill rotWithShape="1">
                <a:blip r:embed="rId4"/>
                <a:stretch>
                  <a:fillRect l="-592" t="-1272" r="-566" b="-1220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圆角矩形 8"/>
              <p:cNvSpPr/>
              <p:nvPr/>
            </p:nvSpPr>
            <p:spPr>
              <a:xfrm>
                <a:off x="7301706" y="2758694"/>
                <a:ext cx="1085982" cy="51919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600" b="0" i="0" dirty="0" smtClean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Enc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圆角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706" y="2758694"/>
                <a:ext cx="1085982" cy="519194"/>
              </a:xfrm>
              <a:prstGeom prst="roundRect">
                <a:avLst/>
              </a:prstGeom>
              <a:blipFill rotWithShape="1">
                <a:blip r:embed="rId5"/>
                <a:stretch>
                  <a:fillRect l="-44" t="-49" r="56" b="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圆角矩形 9"/>
              <p:cNvSpPr/>
              <p:nvPr/>
            </p:nvSpPr>
            <p:spPr>
              <a:xfrm>
                <a:off x="9273146" y="2758694"/>
                <a:ext cx="1085982" cy="5191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600" b="0" i="0" dirty="0" smtClean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decrypt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146" y="2758694"/>
                <a:ext cx="1085982" cy="519194"/>
              </a:xfrm>
              <a:prstGeom prst="roundRect">
                <a:avLst/>
              </a:prstGeom>
              <a:blipFill rotWithShape="1">
                <a:blip r:embed="rId6"/>
                <a:stretch>
                  <a:fillRect l="-607" t="-1272" r="-550" b="-1220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圆角矩形 10"/>
              <p:cNvSpPr/>
              <p:nvPr/>
            </p:nvSpPr>
            <p:spPr>
              <a:xfrm>
                <a:off x="11244588" y="2758694"/>
                <a:ext cx="612450" cy="51919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9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9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11" name="圆角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4588" y="2758694"/>
                <a:ext cx="612450" cy="519194"/>
              </a:xfrm>
              <a:prstGeom prst="roundRect">
                <a:avLst/>
              </a:prstGeom>
              <a:blipFill rotWithShape="1">
                <a:blip r:embed="rId7"/>
                <a:stretch>
                  <a:fillRect l="-1" t="-49" r="52" b="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>
            <a:stCxn id="6" idx="3"/>
            <a:endCxn id="5" idx="1"/>
          </p:cNvCxnSpPr>
          <p:nvPr/>
        </p:nvCxnSpPr>
        <p:spPr>
          <a:xfrm>
            <a:off x="767578" y="3018291"/>
            <a:ext cx="885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5" idx="3"/>
            <a:endCxn id="7" idx="1"/>
          </p:cNvCxnSpPr>
          <p:nvPr/>
        </p:nvCxnSpPr>
        <p:spPr>
          <a:xfrm>
            <a:off x="2739018" y="3018291"/>
            <a:ext cx="885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7" idx="3"/>
            <a:endCxn id="8" idx="1"/>
          </p:cNvCxnSpPr>
          <p:nvPr/>
        </p:nvCxnSpPr>
        <p:spPr>
          <a:xfrm>
            <a:off x="4444808" y="3018291"/>
            <a:ext cx="885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8" idx="3"/>
            <a:endCxn id="9" idx="1"/>
          </p:cNvCxnSpPr>
          <p:nvPr/>
        </p:nvCxnSpPr>
        <p:spPr>
          <a:xfrm>
            <a:off x="6416248" y="3018291"/>
            <a:ext cx="885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9" idx="3"/>
            <a:endCxn id="10" idx="1"/>
          </p:cNvCxnSpPr>
          <p:nvPr/>
        </p:nvCxnSpPr>
        <p:spPr>
          <a:xfrm>
            <a:off x="8387688" y="3018291"/>
            <a:ext cx="885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10" idx="3"/>
            <a:endCxn id="11" idx="1"/>
          </p:cNvCxnSpPr>
          <p:nvPr/>
        </p:nvCxnSpPr>
        <p:spPr>
          <a:xfrm>
            <a:off x="10359128" y="3018291"/>
            <a:ext cx="8854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圆角矩形 17"/>
              <p:cNvSpPr/>
              <p:nvPr/>
            </p:nvSpPr>
            <p:spPr>
              <a:xfrm>
                <a:off x="767579" y="1729371"/>
                <a:ext cx="2856898" cy="64446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public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encryption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key</a:t>
                </a:r>
                <a:endPara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𝑒𝑛𝑐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圆角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79" y="1729371"/>
                <a:ext cx="2856898" cy="644460"/>
              </a:xfrm>
              <a:prstGeom prst="roundRect">
                <a:avLst/>
              </a:prstGeom>
              <a:blipFill rotWithShape="1">
                <a:blip r:embed="rId8"/>
                <a:stretch>
                  <a:fillRect l="-17" t="-41" r="19" b="3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>
            <a:stCxn id="18" idx="2"/>
            <a:endCxn id="5" idx="0"/>
          </p:cNvCxnSpPr>
          <p:nvPr/>
        </p:nvCxnSpPr>
        <p:spPr>
          <a:xfrm flipH="1">
            <a:off x="2196027" y="2373831"/>
            <a:ext cx="1" cy="384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圆角矩形 19"/>
              <p:cNvSpPr/>
              <p:nvPr/>
            </p:nvSpPr>
            <p:spPr>
              <a:xfrm>
                <a:off x="4444808" y="1729371"/>
                <a:ext cx="2856898" cy="64446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public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evaluation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key</a:t>
                </a:r>
                <a:endPara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𝑒𝑣𝑎𝑙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圆角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08" y="1729371"/>
                <a:ext cx="2856898" cy="644460"/>
              </a:xfrm>
              <a:prstGeom prst="roundRect">
                <a:avLst/>
              </a:prstGeom>
              <a:blipFill rotWithShape="1">
                <a:blip r:embed="rId9"/>
                <a:stretch>
                  <a:fillRect l="-16" t="-41" r="17" b="3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/>
          <p:cNvCxnSpPr/>
          <p:nvPr/>
        </p:nvCxnSpPr>
        <p:spPr>
          <a:xfrm flipH="1">
            <a:off x="5873256" y="2373831"/>
            <a:ext cx="1" cy="384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圆角矩形 21"/>
              <p:cNvSpPr/>
              <p:nvPr/>
            </p:nvSpPr>
            <p:spPr>
              <a:xfrm>
                <a:off x="8387690" y="1729371"/>
                <a:ext cx="2856898" cy="64446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secret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decryption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key</a:t>
                </a:r>
                <a:endParaRPr kumimoji="1"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𝑠𝑘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圆角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690" y="1729371"/>
                <a:ext cx="2856898" cy="644460"/>
              </a:xfrm>
              <a:prstGeom prst="roundRect">
                <a:avLst/>
              </a:prstGeom>
              <a:blipFill rotWithShape="1">
                <a:blip r:embed="rId10"/>
                <a:stretch>
                  <a:fillRect l="-21" t="-41" b="3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/>
          <p:cNvCxnSpPr>
            <a:stCxn id="22" idx="2"/>
            <a:endCxn id="10" idx="0"/>
          </p:cNvCxnSpPr>
          <p:nvPr/>
        </p:nvCxnSpPr>
        <p:spPr>
          <a:xfrm flipH="1">
            <a:off x="9816137" y="2373831"/>
            <a:ext cx="2" cy="384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342714" y="5067947"/>
            <a:ext cx="6700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V="1">
            <a:off x="7031018" y="4348599"/>
            <a:ext cx="720672" cy="719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7751690" y="4348599"/>
            <a:ext cx="4105025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 flipV="1">
            <a:off x="5896447" y="3916403"/>
            <a:ext cx="1146337" cy="114423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4880138" y="5073808"/>
            <a:ext cx="988964" cy="987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3314818" y="5083254"/>
            <a:ext cx="756199" cy="75481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5862330" y="6060955"/>
            <a:ext cx="5994385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1170983" y="4625484"/>
            <a:ext cx="1085982" cy="36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partial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</a:rPr>
              <a:t>HE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圆角矩形标注 31"/>
          <p:cNvSpPr/>
          <p:nvPr/>
        </p:nvSpPr>
        <p:spPr>
          <a:xfrm>
            <a:off x="364624" y="5266543"/>
            <a:ext cx="1865018" cy="360000"/>
          </a:xfrm>
          <a:prstGeom prst="wedgeRoundRectCallout">
            <a:avLst>
              <a:gd name="adj1" fmla="val -42339"/>
              <a:gd name="adj2" fmla="val -9090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privacy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</a:rPr>
              <a:t>homomorphisms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2554069" y="4160173"/>
            <a:ext cx="762211" cy="360000"/>
          </a:xfrm>
          <a:prstGeom prst="wedgeRoundRectCallout">
            <a:avLst>
              <a:gd name="adj1" fmla="val -37247"/>
              <a:gd name="adj2" fmla="val 20174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Gentry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2535372" y="5416396"/>
            <a:ext cx="762211" cy="360000"/>
          </a:xfrm>
          <a:prstGeom prst="wedgeRoundRectCallout">
            <a:avLst>
              <a:gd name="adj1" fmla="val 50187"/>
              <a:gd name="adj2" fmla="val -11930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DGHV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圆角矩形标注 34"/>
          <p:cNvSpPr/>
          <p:nvPr/>
        </p:nvSpPr>
        <p:spPr>
          <a:xfrm>
            <a:off x="5518584" y="5204326"/>
            <a:ext cx="762211" cy="360000"/>
          </a:xfrm>
          <a:prstGeom prst="wedgeRoundRectCallout">
            <a:avLst>
              <a:gd name="adj1" fmla="val -94180"/>
              <a:gd name="adj2" fmla="val -6258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BGV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圆角矩形标注 35"/>
          <p:cNvSpPr/>
          <p:nvPr/>
        </p:nvSpPr>
        <p:spPr>
          <a:xfrm>
            <a:off x="6012556" y="5632416"/>
            <a:ext cx="762211" cy="360000"/>
          </a:xfrm>
          <a:prstGeom prst="wedgeRoundRectCallout">
            <a:avLst>
              <a:gd name="adj1" fmla="val -65713"/>
              <a:gd name="adj2" fmla="val 5430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BFV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圆角矩形标注 36"/>
          <p:cNvSpPr/>
          <p:nvPr/>
        </p:nvSpPr>
        <p:spPr>
          <a:xfrm>
            <a:off x="9247419" y="5555028"/>
            <a:ext cx="762211" cy="360000"/>
          </a:xfrm>
          <a:prstGeom prst="wedgeRoundRectCallout">
            <a:avLst>
              <a:gd name="adj1" fmla="val -7764"/>
              <a:gd name="adj2" fmla="val 7741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CKKS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圆角矩形标注 37"/>
          <p:cNvSpPr/>
          <p:nvPr/>
        </p:nvSpPr>
        <p:spPr>
          <a:xfrm>
            <a:off x="5063255" y="4480259"/>
            <a:ext cx="762211" cy="360000"/>
          </a:xfrm>
          <a:prstGeom prst="wedgeRoundRectCallout">
            <a:avLst>
              <a:gd name="adj1" fmla="val 53237"/>
              <a:gd name="adj2" fmla="val 10498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LTV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圆角矩形标注 38"/>
          <p:cNvSpPr/>
          <p:nvPr/>
        </p:nvSpPr>
        <p:spPr>
          <a:xfrm>
            <a:off x="5886769" y="3726655"/>
            <a:ext cx="762211" cy="360000"/>
          </a:xfrm>
          <a:prstGeom prst="wedgeRoundRectCallout">
            <a:avLst>
              <a:gd name="adj1" fmla="val 70520"/>
              <a:gd name="adj2" fmla="val 2730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BLLN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7603257" y="4903774"/>
            <a:ext cx="762211" cy="360000"/>
          </a:xfrm>
          <a:prstGeom prst="wedgeRoundRectCallout">
            <a:avLst>
              <a:gd name="adj1" fmla="val -115529"/>
              <a:gd name="adj2" fmla="val 370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GSW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圆角矩形标注 40"/>
          <p:cNvSpPr/>
          <p:nvPr/>
        </p:nvSpPr>
        <p:spPr>
          <a:xfrm>
            <a:off x="7724604" y="3827392"/>
            <a:ext cx="762211" cy="360000"/>
          </a:xfrm>
          <a:prstGeom prst="wedgeRoundRectCallout">
            <a:avLst>
              <a:gd name="adj1" fmla="val -47413"/>
              <a:gd name="adj2" fmla="val 8374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FHEW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圆角矩形标注 41"/>
          <p:cNvSpPr/>
          <p:nvPr/>
        </p:nvSpPr>
        <p:spPr>
          <a:xfrm>
            <a:off x="9247419" y="3827392"/>
            <a:ext cx="762211" cy="360000"/>
          </a:xfrm>
          <a:prstGeom prst="wedgeRoundRectCallout">
            <a:avLst>
              <a:gd name="adj1" fmla="val -9797"/>
              <a:gd name="adj2" fmla="val 8068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TFHE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70984" y="4261297"/>
            <a:ext cx="1085982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~30</a:t>
            </a:r>
            <a:r>
              <a:rPr kumimoji="1" lang="zh-CN" altLang="en-US" sz="1200" dirty="0">
                <a:latin typeface="Cambria Math" panose="02040503050406030204" pitchFamily="18" charset="0"/>
              </a:rPr>
              <a:t> </a:t>
            </a:r>
            <a:r>
              <a:rPr kumimoji="1" lang="en-US" altLang="zh-CN" sz="1200" dirty="0">
                <a:latin typeface="Cambria Math" panose="02040503050406030204" pitchFamily="18" charset="0"/>
              </a:rPr>
              <a:t>years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64624" y="5641646"/>
            <a:ext cx="1865018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1978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535372" y="5781090"/>
            <a:ext cx="756199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2010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554069" y="3802088"/>
            <a:ext cx="762211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2009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063255" y="4116312"/>
            <a:ext cx="754116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2012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280573" y="5204091"/>
            <a:ext cx="576000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2011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769552" y="5640061"/>
            <a:ext cx="576000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2012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009630" y="5561327"/>
            <a:ext cx="540000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2016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009629" y="3816610"/>
            <a:ext cx="540000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2016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486815" y="3831828"/>
            <a:ext cx="540000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2016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365245" y="4903774"/>
            <a:ext cx="540000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2013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338565" y="3732515"/>
            <a:ext cx="540000" cy="36000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en-US" altLang="zh-CN" sz="1200" dirty="0">
                <a:latin typeface="Cambria Math" panose="02040503050406030204" pitchFamily="18" charset="0"/>
              </a:rPr>
              <a:t>2013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303784" y="5837382"/>
            <a:ext cx="160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"over</a:t>
            </a:r>
            <a:r>
              <a:rPr kumimoji="1"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</a:t>
            </a:r>
            <a:r>
              <a:rPr kumimoji="1"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integers"</a:t>
            </a:r>
            <a:r>
              <a:rPr kumimoji="1"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kumimoji="1"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branch</a:t>
            </a:r>
            <a:endParaRPr kumimoji="1"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657936" y="4103966"/>
            <a:ext cx="920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NTRU</a:t>
            </a:r>
            <a:endParaRPr kumimoji="1"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branch</a:t>
            </a:r>
            <a:endParaRPr kumimoji="1"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496160" y="4457925"/>
            <a:ext cx="1475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fast</a:t>
            </a:r>
            <a:r>
              <a:rPr kumimoji="1"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bootstrapping</a:t>
            </a:r>
            <a:r>
              <a:rPr kumimoji="1"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kumimoji="1"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branch</a:t>
            </a:r>
            <a:endParaRPr kumimoji="1"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542978" y="5450933"/>
            <a:ext cx="14758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leveled</a:t>
            </a:r>
            <a:r>
              <a:rPr kumimoji="1"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schemes</a:t>
            </a:r>
            <a:r>
              <a:rPr kumimoji="1"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kumimoji="1"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kumimoji="1"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branch</a:t>
            </a:r>
            <a:endParaRPr kumimoji="1"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2409991" y="3677593"/>
            <a:ext cx="981545" cy="2530559"/>
          </a:xfrm>
          <a:prstGeom prst="roundRect">
            <a:avLst>
              <a:gd name="adj" fmla="val 849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4794547" y="3687548"/>
            <a:ext cx="2510674" cy="2535015"/>
          </a:xfrm>
          <a:prstGeom prst="roundRect">
            <a:avLst>
              <a:gd name="adj" fmla="val 849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7398676" y="3687547"/>
            <a:ext cx="1685435" cy="2535010"/>
          </a:xfrm>
          <a:prstGeom prst="roundRect">
            <a:avLst>
              <a:gd name="adj" fmla="val 849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9166912" y="3687547"/>
            <a:ext cx="1325442" cy="2535010"/>
          </a:xfrm>
          <a:prstGeom prst="roundRect">
            <a:avLst>
              <a:gd name="adj" fmla="val 849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397186" y="6220657"/>
            <a:ext cx="994349" cy="307343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zh-CN" altLang="en-US" sz="1200" dirty="0">
                <a:latin typeface="Cambria Math" panose="02040503050406030204" pitchFamily="18" charset="0"/>
              </a:rPr>
              <a:t>❶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810442" y="6220657"/>
            <a:ext cx="2491264" cy="307343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zh-CN" altLang="en-US" sz="1200" dirty="0">
                <a:latin typeface="Cambria Math" panose="02040503050406030204" pitchFamily="18" charset="0"/>
              </a:rPr>
              <a:t>❷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395161" y="6220657"/>
            <a:ext cx="1685435" cy="307343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zh-CN" altLang="en-US" sz="1200" dirty="0">
                <a:latin typeface="Cambria Math" panose="02040503050406030204" pitchFamily="18" charset="0"/>
              </a:rPr>
              <a:t>❸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174051" y="6220657"/>
            <a:ext cx="1318303" cy="307343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kumimoji="1" lang="zh-CN" altLang="en-US" sz="1200" dirty="0">
                <a:latin typeface="Cambria Math" panose="02040503050406030204" pitchFamily="18" charset="0"/>
              </a:rPr>
              <a:t>❹</a:t>
            </a:r>
            <a:endParaRPr kumimoji="1" lang="en-US" altLang="zh-CN" sz="1200" dirty="0">
              <a:latin typeface="Cambria Math" panose="020405030504060302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63525" y="1090961"/>
            <a:ext cx="11664949" cy="45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Homomorphic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Encryption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is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form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encryption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that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allows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computations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encrypted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without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having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decrypt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it.</a:t>
            </a:r>
            <a:endParaRPr lang="zh-CN" altLang="en-US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63525" y="6494295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Paillier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Introduction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FHE,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slides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available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at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https://</a:t>
            </a:r>
            <a:r>
              <a:rPr lang="en-US" altLang="zh-CN" sz="12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drive.google.com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/file/d/10k2RUFYtRjVXjYZ8AAdPOt98HxAXambV/view.</a:t>
            </a:r>
            <a:endParaRPr lang="zh-CN" alt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2.4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Homomorphic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Encryption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63524" y="1090240"/>
                <a:ext cx="11664950" cy="457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Existing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practical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homomorphic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encryptions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are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based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on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Ring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LWE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(RLWE)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for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plaintext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space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.</a:t>
                </a:r>
                <a:r>
                  <a:rPr lang="zh-CN" altLang="en-US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endParaRPr lang="zh-CN" altLang="en-US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4" y="1090240"/>
                <a:ext cx="11664950" cy="457626"/>
              </a:xfrm>
              <a:prstGeom prst="rect">
                <a:avLst/>
              </a:prstGeom>
              <a:blipFill rotWithShape="1">
                <a:blip r:embed="rId1"/>
                <a:stretch>
                  <a:fillRect l="-5" t="-127" r="5" b="-15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812175" y="1929489"/>
                <a:ext cx="432260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  <a:sym typeface="微软雅黑"/>
                        </a:rPr>
                        <m:t>𝑚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  <a:sym typeface="微软雅黑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75" y="1929489"/>
                <a:ext cx="432260" cy="339881"/>
              </a:xfrm>
              <a:prstGeom prst="rect">
                <a:avLst/>
              </a:prstGeom>
              <a:blipFill rotWithShape="1">
                <a:blip r:embed="rId2"/>
                <a:stretch>
                  <a:fillRect l="-2324" t="-2908" r="-2124" b="-2651"/>
                </a:stretch>
              </a:blipFill>
              <a:ln w="1905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63524" y="3677724"/>
            <a:ext cx="58324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RLWE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Ciphertext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Format</a:t>
            </a:r>
            <a:endParaRPr lang="en-US" altLang="zh-CN" sz="1600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44437" y="1929489"/>
            <a:ext cx="1720734" cy="33988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rPr>
              <a:t>mask</a:t>
            </a:r>
            <a:endParaRPr kumimoji="1" lang="zh-CN" altLang="en-US" sz="1600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  <a:sym typeface="微软雅黑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965173" y="1929489"/>
                <a:ext cx="249380" cy="33988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  <a:sym typeface="微软雅黑"/>
                        </a:rPr>
                        <m:t>𝑒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  <a:sym typeface="微软雅黑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73" y="1929489"/>
                <a:ext cx="249380" cy="339881"/>
              </a:xfrm>
              <a:prstGeom prst="rect">
                <a:avLst/>
              </a:prstGeom>
              <a:blipFill rotWithShape="1">
                <a:blip r:embed="rId3"/>
                <a:stretch>
                  <a:fillRect l="-3913" t="-2908" r="-3796" b="-2651"/>
                </a:stretch>
              </a:blipFill>
              <a:ln w="1905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63525" y="2245744"/>
                <a:ext cx="5832475" cy="41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600" b="1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Important</a:t>
                </a:r>
                <a:r>
                  <a:rPr lang="zh-CN" altLang="en-US" sz="1600" b="1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b="1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metric</a:t>
                </a: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:</a:t>
                </a:r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ciphertext</a:t>
                </a:r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expansion</a:t>
                </a:r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factor</a:t>
                </a:r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𝐹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endParaRPr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2245744"/>
                <a:ext cx="5832475" cy="417422"/>
              </a:xfrm>
              <a:prstGeom prst="rect">
                <a:avLst/>
              </a:prstGeom>
              <a:blipFill rotWithShape="1">
                <a:blip r:embed="rId4"/>
                <a:stretch>
                  <a:fillRect t="-92" b="-13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78472" y="2979421"/>
                <a:ext cx="835429" cy="41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charset="-122"/>
                        <a:cs typeface="Times New Roman" panose="02020503050405090304" pitchFamily="18" charset="0"/>
                      </a:rPr>
                      <m:t>=</m:t>
                    </m:r>
                  </m:oMath>
                </a14:m>
                <a:r>
                  <a: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rPr>
                  <a:t> </a:t>
                </a:r>
                <a:endParaRPr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72" y="2979421"/>
                <a:ext cx="835429" cy="417422"/>
              </a:xfrm>
              <a:prstGeom prst="rect">
                <a:avLst/>
              </a:prstGeom>
              <a:blipFill rotWithShape="1">
                <a:blip r:embed="rId5"/>
                <a:stretch>
                  <a:fillRect l="-41" r="13" b="-13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连接符 11"/>
          <p:cNvCxnSpPr/>
          <p:nvPr/>
        </p:nvCxnSpPr>
        <p:spPr>
          <a:xfrm>
            <a:off x="1113904" y="3221384"/>
            <a:ext cx="4206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803862" y="2793414"/>
                <a:ext cx="432260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  <a:sym typeface="微软雅黑"/>
                        </a:rPr>
                        <m:t>𝑚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  <a:sym typeface="微软雅黑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862" y="2793414"/>
                <a:ext cx="432260" cy="339881"/>
              </a:xfrm>
              <a:prstGeom prst="rect">
                <a:avLst/>
              </a:prstGeom>
              <a:blipFill rotWithShape="1">
                <a:blip r:embed="rId2"/>
                <a:stretch>
                  <a:fillRect l="-2310" t="-2817" r="-2137" b="-2742"/>
                </a:stretch>
              </a:blipFill>
              <a:ln w="1905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2236124" y="2793414"/>
            <a:ext cx="1720734" cy="33988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rPr>
              <a:t>mask</a:t>
            </a:r>
            <a:endParaRPr kumimoji="1" lang="zh-CN" altLang="en-US" sz="1600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  <a:sym typeface="微软雅黑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3956860" y="2793414"/>
                <a:ext cx="249380" cy="33988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  <a:sym typeface="微软雅黑"/>
                        </a:rPr>
                        <m:t>𝑒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  <a:sym typeface="微软雅黑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860" y="2793414"/>
                <a:ext cx="249380" cy="339881"/>
              </a:xfrm>
              <a:prstGeom prst="rect">
                <a:avLst/>
              </a:prstGeom>
              <a:blipFill rotWithShape="1">
                <a:blip r:embed="rId3"/>
                <a:stretch>
                  <a:fillRect l="-3890" t="-2817" r="-3819" b="-2742"/>
                </a:stretch>
              </a:blipFill>
              <a:ln w="1905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2880361" y="3331530"/>
                <a:ext cx="432260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  <a:sym typeface="微软雅黑"/>
                        </a:rPr>
                        <m:t>𝑚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  <a:sym typeface="微软雅黑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361" y="3331530"/>
                <a:ext cx="432260" cy="339881"/>
              </a:xfrm>
              <a:prstGeom prst="rect">
                <a:avLst/>
              </a:prstGeom>
              <a:blipFill rotWithShape="1">
                <a:blip r:embed="rId2"/>
                <a:stretch>
                  <a:fillRect l="-2204" t="-2897" r="-2097" b="-2662"/>
                </a:stretch>
              </a:blipFill>
              <a:ln w="1905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6320445" y="1896344"/>
            <a:ext cx="5422668" cy="339881"/>
            <a:chOff x="6320445" y="1896344"/>
            <a:chExt cx="5422668" cy="3398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/>
                <p:cNvSpPr/>
                <p:nvPr/>
              </p:nvSpPr>
              <p:spPr>
                <a:xfrm>
                  <a:off x="6320445" y="1896344"/>
                  <a:ext cx="432260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  <a:sym typeface="微软雅黑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  <a:sym typeface="微软雅黑"/>
                  </a:endParaRPr>
                </a:p>
              </p:txBody>
            </p:sp>
          </mc:Choice>
          <mc:Fallback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445" y="1896344"/>
                  <a:ext cx="432260" cy="339881"/>
                </a:xfrm>
                <a:prstGeom prst="rect">
                  <a:avLst/>
                </a:prstGeom>
                <a:blipFill rotWithShape="1">
                  <a:blip r:embed="rId2"/>
                </a:blip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6752707" y="1896344"/>
              <a:ext cx="1720734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  <a:sym typeface="微软雅黑"/>
                </a:rPr>
                <a:t>mask</a:t>
              </a:r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19"/>
                <p:cNvSpPr/>
                <p:nvPr/>
              </p:nvSpPr>
              <p:spPr>
                <a:xfrm>
                  <a:off x="8473443" y="1896344"/>
                  <a:ext cx="249380" cy="3398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  <a:sym typeface="微软雅黑"/>
                          </a:rPr>
                          <m:t>𝑒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  <a:sym typeface="微软雅黑"/>
                  </a:endParaRPr>
                </a:p>
              </p:txBody>
            </p:sp>
          </mc:Choice>
          <mc:Fallback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443" y="1896344"/>
                  <a:ext cx="249380" cy="339881"/>
                </a:xfrm>
                <a:prstGeom prst="rect">
                  <a:avLst/>
                </a:prstGeom>
                <a:blipFill rotWithShape="1">
                  <a:blip r:embed="rId3"/>
                </a:blip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/>
                <p:cNvSpPr/>
                <p:nvPr/>
              </p:nvSpPr>
              <p:spPr>
                <a:xfrm>
                  <a:off x="9340735" y="1896344"/>
                  <a:ext cx="432260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  <a:sym typeface="微软雅黑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  <a:sym typeface="微软雅黑"/>
                  </a:endParaRPr>
                </a:p>
              </p:txBody>
            </p:sp>
          </mc:Choice>
          <mc:Fallback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0735" y="1896344"/>
                  <a:ext cx="432260" cy="339881"/>
                </a:xfrm>
                <a:prstGeom prst="rect">
                  <a:avLst/>
                </a:prstGeom>
                <a:blipFill rotWithShape="1">
                  <a:blip r:embed="rId2"/>
                </a:blip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/>
            <p:cNvSpPr/>
            <p:nvPr/>
          </p:nvSpPr>
          <p:spPr>
            <a:xfrm>
              <a:off x="9772997" y="1896344"/>
              <a:ext cx="1720734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  <a:sym typeface="微软雅黑"/>
                </a:rPr>
                <a:t>mask</a:t>
              </a:r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/>
                <p:cNvSpPr/>
                <p:nvPr/>
              </p:nvSpPr>
              <p:spPr>
                <a:xfrm>
                  <a:off x="11493733" y="1896344"/>
                  <a:ext cx="249380" cy="3398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  <a:sym typeface="微软雅黑"/>
                          </a:rPr>
                          <m:t>𝑒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  <a:sym typeface="微软雅黑"/>
                  </a:endParaRPr>
                </a:p>
              </p:txBody>
            </p:sp>
          </mc:Choice>
          <mc:Fallback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3733" y="1896344"/>
                  <a:ext cx="249380" cy="339881"/>
                </a:xfrm>
                <a:prstGeom prst="rect">
                  <a:avLst/>
                </a:prstGeom>
                <a:blipFill rotWithShape="1">
                  <a:blip r:embed="rId3"/>
                </a:blip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/>
                <p:cNvSpPr/>
                <p:nvPr/>
              </p:nvSpPr>
              <p:spPr>
                <a:xfrm>
                  <a:off x="8845434" y="1897007"/>
                  <a:ext cx="37269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</a:rPr>
                        <m:t>⊙</m:t>
                      </m:r>
                    </m:oMath>
                  </a14:m>
                  <a:r>
                    <a:rPr lang="zh-CN" altLang="en-US" sz="1600" dirty="0">
                      <a:latin typeface="Times New Roman" panose="02020503050405090304" pitchFamily="18" charset="0"/>
                      <a:ea typeface="微软雅黑" charset="-122"/>
                      <a:cs typeface="Times New Roman" panose="02020503050405090304" pitchFamily="18" charset="0"/>
                    </a:rPr>
                    <a:t> </a:t>
                  </a:r>
                  <a:endPara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endParaRPr>
                </a:p>
              </p:txBody>
            </p:sp>
          </mc:Choice>
          <mc:Fallback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434" y="1897007"/>
                  <a:ext cx="372690" cy="338554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任意多边形 84"/>
          <p:cNvSpPr/>
          <p:nvPr/>
        </p:nvSpPr>
        <p:spPr>
          <a:xfrm flipH="1">
            <a:off x="8913383" y="2303002"/>
            <a:ext cx="203539" cy="173993"/>
          </a:xfrm>
          <a:custGeom>
            <a:avLst/>
            <a:gdLst>
              <a:gd name="connsiteX0" fmla="*/ 0 w 173993"/>
              <a:gd name="connsiteY0" fmla="*/ 40708 h 203539"/>
              <a:gd name="connsiteX1" fmla="*/ 86997 w 173993"/>
              <a:gd name="connsiteY1" fmla="*/ 40708 h 203539"/>
              <a:gd name="connsiteX2" fmla="*/ 86997 w 173993"/>
              <a:gd name="connsiteY2" fmla="*/ 0 h 203539"/>
              <a:gd name="connsiteX3" fmla="*/ 173993 w 173993"/>
              <a:gd name="connsiteY3" fmla="*/ 101770 h 203539"/>
              <a:gd name="connsiteX4" fmla="*/ 86997 w 173993"/>
              <a:gd name="connsiteY4" fmla="*/ 203539 h 203539"/>
              <a:gd name="connsiteX5" fmla="*/ 86997 w 173993"/>
              <a:gd name="connsiteY5" fmla="*/ 162831 h 203539"/>
              <a:gd name="connsiteX6" fmla="*/ 0 w 173993"/>
              <a:gd name="connsiteY6" fmla="*/ 162831 h 203539"/>
              <a:gd name="connsiteX7" fmla="*/ 0 w 173993"/>
              <a:gd name="connsiteY7" fmla="*/ 40708 h 20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93" h="203539">
                <a:moveTo>
                  <a:pt x="139194" y="0"/>
                </a:moveTo>
                <a:lnTo>
                  <a:pt x="139194" y="101770"/>
                </a:lnTo>
                <a:lnTo>
                  <a:pt x="173993" y="101770"/>
                </a:lnTo>
                <a:lnTo>
                  <a:pt x="86996" y="203539"/>
                </a:lnTo>
                <a:lnTo>
                  <a:pt x="0" y="101770"/>
                </a:lnTo>
                <a:lnTo>
                  <a:pt x="34799" y="101770"/>
                </a:lnTo>
                <a:lnTo>
                  <a:pt x="34799" y="0"/>
                </a:lnTo>
                <a:lnTo>
                  <a:pt x="139194" y="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99510"/>
              <a:satOff val="1524"/>
              <a:lumOff val="-1253"/>
              <a:alphaOff val="0"/>
            </a:schemeClr>
          </a:fillRef>
          <a:effectRef idx="0">
            <a:schemeClr val="accent4">
              <a:hueOff val="-199510"/>
              <a:satOff val="1524"/>
              <a:lumOff val="-12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708" tIns="0" rIns="40708" bIns="52198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050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802882" y="2540678"/>
            <a:ext cx="2402378" cy="339881"/>
            <a:chOff x="7802882" y="2540678"/>
            <a:chExt cx="2402378" cy="3398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 26"/>
                <p:cNvSpPr/>
                <p:nvPr/>
              </p:nvSpPr>
              <p:spPr>
                <a:xfrm>
                  <a:off x="7802882" y="2540678"/>
                  <a:ext cx="432260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  <a:sym typeface="微软雅黑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  <a:sym typeface="微软雅黑"/>
                  </a:endParaRPr>
                </a:p>
              </p:txBody>
            </p:sp>
          </mc:Choice>
          <mc:Fallback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2882" y="2540678"/>
                  <a:ext cx="432260" cy="339881"/>
                </a:xfrm>
                <a:prstGeom prst="rect">
                  <a:avLst/>
                </a:prstGeom>
                <a:blipFill rotWithShape="1">
                  <a:blip r:embed="rId2"/>
                </a:blip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/>
            <p:cNvSpPr/>
            <p:nvPr/>
          </p:nvSpPr>
          <p:spPr>
            <a:xfrm>
              <a:off x="8235144" y="2540678"/>
              <a:ext cx="1166551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  <a:sym typeface="微软雅黑"/>
                </a:rPr>
                <a:t>mask</a:t>
              </a:r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/>
                <p:cNvSpPr/>
                <p:nvPr/>
              </p:nvSpPr>
              <p:spPr>
                <a:xfrm>
                  <a:off x="9401695" y="2540678"/>
                  <a:ext cx="803565" cy="3398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  <a:sym typeface="微软雅黑"/>
                          </a:rPr>
                          <m:t>𝑒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  <a:sym typeface="微软雅黑"/>
                  </a:endParaRPr>
                </a:p>
              </p:txBody>
            </p:sp>
          </mc:Choice>
          <mc:Fallback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695" y="2540678"/>
                  <a:ext cx="803565" cy="339881"/>
                </a:xfrm>
                <a:prstGeom prst="rect">
                  <a:avLst/>
                </a:prstGeom>
                <a:blipFill rotWithShape="1">
                  <a:blip r:embed="rId7"/>
                </a:blip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本框 29"/>
          <p:cNvSpPr txBox="1"/>
          <p:nvPr/>
        </p:nvSpPr>
        <p:spPr>
          <a:xfrm>
            <a:off x="6095999" y="3686693"/>
            <a:ext cx="58324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Limited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Operations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on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RLWE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Ciphertext</a:t>
            </a:r>
            <a:endParaRPr lang="en-US" altLang="zh-CN" sz="1600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802880" y="3218056"/>
            <a:ext cx="2402379" cy="339881"/>
            <a:chOff x="7802880" y="3218056"/>
            <a:chExt cx="2402379" cy="339881"/>
          </a:xfrm>
        </p:grpSpPr>
        <p:sp>
          <p:nvSpPr>
            <p:cNvPr id="32" name="矩形 31"/>
            <p:cNvSpPr/>
            <p:nvPr/>
          </p:nvSpPr>
          <p:spPr>
            <a:xfrm>
              <a:off x="7802880" y="3218056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  <a:sym typeface="微软雅黑"/>
                </a:rPr>
                <a:t>m</a:t>
              </a:r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矩形 32"/>
                <p:cNvSpPr/>
                <p:nvPr/>
              </p:nvSpPr>
              <p:spPr>
                <a:xfrm>
                  <a:off x="7936982" y="3218056"/>
                  <a:ext cx="2268277" cy="3398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微软雅黑" charset="-122"/>
                            <a:cs typeface="Times New Roman" panose="02020503050405090304" pitchFamily="18" charset="0"/>
                            <a:sym typeface="微软雅黑"/>
                          </a:rPr>
                          <m:t>𝑒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  <a:sym typeface="微软雅黑"/>
                  </a:endParaRPr>
                </a:p>
              </p:txBody>
            </p:sp>
          </mc:Choice>
          <mc:Fallback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982" y="3218056"/>
                  <a:ext cx="2268277" cy="339881"/>
                </a:xfrm>
                <a:prstGeom prst="rect">
                  <a:avLst/>
                </a:prstGeom>
                <a:blipFill rotWithShape="1">
                  <a:blip r:embed="rId8"/>
                </a:blipFill>
                <a:ln w="1905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任意多边形 84"/>
          <p:cNvSpPr/>
          <p:nvPr/>
        </p:nvSpPr>
        <p:spPr>
          <a:xfrm flipH="1">
            <a:off x="8910466" y="2962311"/>
            <a:ext cx="203539" cy="173993"/>
          </a:xfrm>
          <a:custGeom>
            <a:avLst/>
            <a:gdLst>
              <a:gd name="connsiteX0" fmla="*/ 0 w 173993"/>
              <a:gd name="connsiteY0" fmla="*/ 40708 h 203539"/>
              <a:gd name="connsiteX1" fmla="*/ 86997 w 173993"/>
              <a:gd name="connsiteY1" fmla="*/ 40708 h 203539"/>
              <a:gd name="connsiteX2" fmla="*/ 86997 w 173993"/>
              <a:gd name="connsiteY2" fmla="*/ 0 h 203539"/>
              <a:gd name="connsiteX3" fmla="*/ 173993 w 173993"/>
              <a:gd name="connsiteY3" fmla="*/ 101770 h 203539"/>
              <a:gd name="connsiteX4" fmla="*/ 86997 w 173993"/>
              <a:gd name="connsiteY4" fmla="*/ 203539 h 203539"/>
              <a:gd name="connsiteX5" fmla="*/ 86997 w 173993"/>
              <a:gd name="connsiteY5" fmla="*/ 162831 h 203539"/>
              <a:gd name="connsiteX6" fmla="*/ 0 w 173993"/>
              <a:gd name="connsiteY6" fmla="*/ 162831 h 203539"/>
              <a:gd name="connsiteX7" fmla="*/ 0 w 173993"/>
              <a:gd name="connsiteY7" fmla="*/ 40708 h 20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93" h="203539">
                <a:moveTo>
                  <a:pt x="139194" y="0"/>
                </a:moveTo>
                <a:lnTo>
                  <a:pt x="139194" y="101770"/>
                </a:lnTo>
                <a:lnTo>
                  <a:pt x="173993" y="101770"/>
                </a:lnTo>
                <a:lnTo>
                  <a:pt x="86996" y="203539"/>
                </a:lnTo>
                <a:lnTo>
                  <a:pt x="0" y="101770"/>
                </a:lnTo>
                <a:lnTo>
                  <a:pt x="34799" y="101770"/>
                </a:lnTo>
                <a:lnTo>
                  <a:pt x="34799" y="0"/>
                </a:lnTo>
                <a:lnTo>
                  <a:pt x="139194" y="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99510"/>
              <a:satOff val="1524"/>
              <a:lumOff val="-1253"/>
              <a:alphaOff val="0"/>
            </a:schemeClr>
          </a:fillRef>
          <a:effectRef idx="0">
            <a:schemeClr val="accent4">
              <a:hueOff val="-199510"/>
              <a:satOff val="1524"/>
              <a:lumOff val="-12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708" tIns="0" rIns="40708" bIns="52198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050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35" name="Picture 2" descr="Failed Images – Browse 997,336 Stock Photos, Vectors, and Video | Adobe  Stock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778" b="93056" l="1416" r="94690">
                        <a14:foregroundMark x1="78584" y1="7778" x2="78584" y2="7778"/>
                        <a14:foregroundMark x1="91681" y1="39167" x2="91681" y2="39167"/>
                        <a14:foregroundMark x1="93451" y1="47500" x2="93451" y2="47500"/>
                        <a14:foregroundMark x1="95398" y1="51944" x2="95398" y2="51944"/>
                        <a14:foregroundMark x1="87788" y1="56111" x2="87788" y2="56111"/>
                        <a14:foregroundMark x1="12920" y1="93333" x2="12920" y2="93333"/>
                        <a14:foregroundMark x1="5664" y1="62778" x2="5664" y2="62778"/>
                        <a14:foregroundMark x1="2478" y1="45833" x2="2478" y2="45833"/>
                        <a14:foregroundMark x1="1416" y1="47500" x2="1416" y2="47500"/>
                        <a14:foregroundMark x1="22478" y1="58333" x2="22478" y2="58333"/>
                        <a14:foregroundMark x1="33274" y1="53056" x2="33274" y2="53056"/>
                        <a14:foregroundMark x1="42478" y1="46389" x2="42478" y2="46389"/>
                        <a14:foregroundMark x1="49027" y1="42778" x2="49027" y2="42778"/>
                        <a14:foregroundMark x1="57876" y1="41667" x2="57876" y2="41667"/>
                        <a14:foregroundMark x1="67080" y1="35000" x2="67080" y2="3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683" y="3042294"/>
            <a:ext cx="829916" cy="5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278473" y="4020385"/>
            <a:ext cx="11650002" cy="801606"/>
            <a:chOff x="278473" y="4020385"/>
            <a:chExt cx="11650002" cy="801606"/>
          </a:xfrm>
        </p:grpSpPr>
        <p:sp>
          <p:nvSpPr>
            <p:cNvPr id="37" name="矩形 36"/>
            <p:cNvSpPr/>
            <p:nvPr/>
          </p:nvSpPr>
          <p:spPr>
            <a:xfrm>
              <a:off x="278473" y="4020385"/>
              <a:ext cx="11650002" cy="417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Addition</a:t>
              </a:r>
              <a:endPara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76154" y="4468510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508416" y="4468510"/>
              <a:ext cx="1720734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229152" y="4468510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/>
                <p:cNvSpPr/>
                <p:nvPr/>
              </p:nvSpPr>
              <p:spPr>
                <a:xfrm>
                  <a:off x="4126576" y="4404120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</a:rPr>
                        <m:t>+</m:t>
                      </m:r>
                    </m:oMath>
                  </a14:m>
                  <a:r>
                    <a:rPr lang="zh-CN" altLang="en-US" sz="1600" dirty="0">
                      <a:latin typeface="Times New Roman" panose="02020503050405090304" pitchFamily="18" charset="0"/>
                      <a:ea typeface="微软雅黑" charset="-122"/>
                      <a:cs typeface="Times New Roman" panose="02020503050405090304" pitchFamily="18" charset="0"/>
                    </a:rPr>
                    <a:t> </a:t>
                  </a:r>
                  <a:endPara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endParaRPr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576" y="4404120"/>
                  <a:ext cx="372690" cy="417871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41"/>
            <p:cNvSpPr/>
            <p:nvPr/>
          </p:nvSpPr>
          <p:spPr>
            <a:xfrm>
              <a:off x="5067992" y="4481660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500254" y="4481660"/>
              <a:ext cx="1720734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220990" y="4481660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717281" y="4474434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149543" y="4474434"/>
              <a:ext cx="1640377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0789920" y="4474434"/>
              <a:ext cx="329739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矩形 47"/>
                <p:cNvSpPr/>
                <p:nvPr/>
              </p:nvSpPr>
              <p:spPr>
                <a:xfrm>
                  <a:off x="7907480" y="4387016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</a:rPr>
                        <m:t>=</m:t>
                      </m:r>
                    </m:oMath>
                  </a14:m>
                  <a:r>
                    <a:rPr lang="zh-CN" altLang="en-US" sz="1600" dirty="0">
                      <a:latin typeface="Times New Roman" panose="02020503050405090304" pitchFamily="18" charset="0"/>
                      <a:ea typeface="微软雅黑" charset="-122"/>
                      <a:cs typeface="Times New Roman" panose="02020503050405090304" pitchFamily="18" charset="0"/>
                    </a:rPr>
                    <a:t> </a:t>
                  </a:r>
                  <a:endPara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endParaRPr>
                </a:p>
              </p:txBody>
            </p:sp>
          </mc:Choice>
          <mc:Fallback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7480" y="4387016"/>
                  <a:ext cx="372690" cy="417871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/>
          <p:cNvGrpSpPr/>
          <p:nvPr/>
        </p:nvGrpSpPr>
        <p:grpSpPr>
          <a:xfrm>
            <a:off x="263524" y="4833262"/>
            <a:ext cx="11650002" cy="832403"/>
            <a:chOff x="263524" y="4833262"/>
            <a:chExt cx="11650002" cy="832403"/>
          </a:xfrm>
        </p:grpSpPr>
        <p:sp>
          <p:nvSpPr>
            <p:cNvPr id="50" name="矩形 49"/>
            <p:cNvSpPr/>
            <p:nvPr/>
          </p:nvSpPr>
          <p:spPr>
            <a:xfrm>
              <a:off x="263524" y="4833262"/>
              <a:ext cx="11650002" cy="417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Multiplication</a:t>
              </a:r>
              <a:endPara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78924" y="5312184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511186" y="5312184"/>
              <a:ext cx="1720734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231922" y="5312184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矩形 53"/>
                <p:cNvSpPr/>
                <p:nvPr/>
              </p:nvSpPr>
              <p:spPr>
                <a:xfrm>
                  <a:off x="4129346" y="5247794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</a:rPr>
                        <m:t>×</m:t>
                      </m:r>
                    </m:oMath>
                  </a14:m>
                  <a:r>
                    <a:rPr lang="zh-CN" altLang="en-US" sz="1600" dirty="0">
                      <a:latin typeface="Times New Roman" panose="02020503050405090304" pitchFamily="18" charset="0"/>
                      <a:ea typeface="微软雅黑" charset="-122"/>
                      <a:cs typeface="Times New Roman" panose="02020503050405090304" pitchFamily="18" charset="0"/>
                    </a:rPr>
                    <a:t> </a:t>
                  </a:r>
                  <a:endPara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endParaRPr>
                </a:p>
              </p:txBody>
            </p:sp>
          </mc:Choice>
          <mc:Fallback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9346" y="5247794"/>
                  <a:ext cx="372690" cy="417871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/>
            <p:cNvSpPr/>
            <p:nvPr/>
          </p:nvSpPr>
          <p:spPr>
            <a:xfrm>
              <a:off x="5070762" y="5325334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720051" y="5318108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9152313" y="5318108"/>
              <a:ext cx="1379913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0532226" y="5318108"/>
              <a:ext cx="590204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矩形 58"/>
                <p:cNvSpPr/>
                <p:nvPr/>
              </p:nvSpPr>
              <p:spPr>
                <a:xfrm>
                  <a:off x="7910250" y="5230690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</a:rPr>
                        <m:t>=</m:t>
                      </m:r>
                    </m:oMath>
                  </a14:m>
                  <a:r>
                    <a:rPr lang="zh-CN" altLang="en-US" sz="1600" dirty="0">
                      <a:latin typeface="Times New Roman" panose="02020503050405090304" pitchFamily="18" charset="0"/>
                      <a:ea typeface="微软雅黑" charset="-122"/>
                      <a:cs typeface="Times New Roman" panose="02020503050405090304" pitchFamily="18" charset="0"/>
                    </a:rPr>
                    <a:t> </a:t>
                  </a:r>
                  <a:endPara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endParaRPr>
                </a:p>
              </p:txBody>
            </p:sp>
          </mc:Choice>
          <mc:Fallback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0250" y="5230690"/>
                  <a:ext cx="372690" cy="417871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/>
          <p:cNvGrpSpPr/>
          <p:nvPr/>
        </p:nvGrpSpPr>
        <p:grpSpPr>
          <a:xfrm>
            <a:off x="270998" y="5681940"/>
            <a:ext cx="11650002" cy="814184"/>
            <a:chOff x="270998" y="5681940"/>
            <a:chExt cx="11650002" cy="814184"/>
          </a:xfrm>
        </p:grpSpPr>
        <p:sp>
          <p:nvSpPr>
            <p:cNvPr id="61" name="矩形 60"/>
            <p:cNvSpPr/>
            <p:nvPr/>
          </p:nvSpPr>
          <p:spPr>
            <a:xfrm>
              <a:off x="270998" y="5681940"/>
              <a:ext cx="11650002" cy="417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Homomorphic</a:t>
              </a:r>
              <a:r>
                <a:rPr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 </a:t>
              </a:r>
              <a:r>
                <a: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Multiplication</a:t>
              </a:r>
              <a:r>
                <a:rPr lang="zh-CN" altLang="en-US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 </a:t>
              </a:r>
              <a:r>
                <a: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(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used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in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a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black-box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manner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for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this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talk</a:t>
              </a:r>
              <a:r>
                <a:rPr lang="en-US" altLang="zh-CN" sz="1600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)</a:t>
              </a:r>
              <a:endPara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76152" y="6142643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508414" y="6142643"/>
              <a:ext cx="1720734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229150" y="6142643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矩形 64"/>
                <p:cNvSpPr/>
                <p:nvPr/>
              </p:nvSpPr>
              <p:spPr>
                <a:xfrm>
                  <a:off x="4126574" y="6078253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</a:rPr>
                        <m:t>×</m:t>
                      </m:r>
                    </m:oMath>
                  </a14:m>
                  <a:r>
                    <a:rPr lang="zh-CN" altLang="en-US" sz="1600" dirty="0">
                      <a:latin typeface="Times New Roman" panose="02020503050405090304" pitchFamily="18" charset="0"/>
                      <a:ea typeface="微软雅黑" charset="-122"/>
                      <a:cs typeface="Times New Roman" panose="02020503050405090304" pitchFamily="18" charset="0"/>
                    </a:rPr>
                    <a:t> </a:t>
                  </a:r>
                  <a:endPara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endParaRPr>
                </a:p>
              </p:txBody>
            </p:sp>
          </mc:Choice>
          <mc:Fallback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574" y="6078253"/>
                  <a:ext cx="372690" cy="417871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矩形 65"/>
            <p:cNvSpPr/>
            <p:nvPr/>
          </p:nvSpPr>
          <p:spPr>
            <a:xfrm>
              <a:off x="5067990" y="6155793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500252" y="6155793"/>
              <a:ext cx="1720734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7220988" y="6155793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8717279" y="6148567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9149542" y="6148567"/>
              <a:ext cx="623454" cy="3398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772996" y="6148567"/>
              <a:ext cx="1346662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微软雅黑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矩形 71"/>
                <p:cNvSpPr/>
                <p:nvPr/>
              </p:nvSpPr>
              <p:spPr>
                <a:xfrm>
                  <a:off x="7907478" y="6061149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charset="-122"/>
                          <a:cs typeface="Times New Roman" panose="02020503050405090304" pitchFamily="18" charset="0"/>
                        </a:rPr>
                        <m:t>=</m:t>
                      </m:r>
                    </m:oMath>
                  </a14:m>
                  <a:r>
                    <a:rPr lang="zh-CN" altLang="en-US" sz="1600" dirty="0">
                      <a:latin typeface="Times New Roman" panose="02020503050405090304" pitchFamily="18" charset="0"/>
                      <a:ea typeface="微软雅黑" charset="-122"/>
                      <a:cs typeface="Times New Roman" panose="02020503050405090304" pitchFamily="18" charset="0"/>
                    </a:rPr>
                    <a:t> </a:t>
                  </a:r>
                  <a:endParaRPr lang="zh-CN" altLang="en-US" sz="1600" dirty="0">
                    <a:latin typeface="Times New Roman" panose="02020503050405090304" pitchFamily="18" charset="0"/>
                    <a:ea typeface="微软雅黑" charset="-122"/>
                    <a:cs typeface="Times New Roman" panose="02020503050405090304" pitchFamily="18" charset="0"/>
                  </a:endParaRPr>
                </a:p>
              </p:txBody>
            </p:sp>
          </mc:Choice>
          <mc:Fallback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7478" y="6061149"/>
                  <a:ext cx="372690" cy="417871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文本框 72"/>
          <p:cNvSpPr txBox="1"/>
          <p:nvPr/>
        </p:nvSpPr>
        <p:spPr>
          <a:xfrm>
            <a:off x="263524" y="6498760"/>
            <a:ext cx="116649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Ciphertext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multiplications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adds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a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lot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of</a:t>
            </a:r>
            <a:r>
              <a:rPr lang="zh-CN" altLang="en-US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noises</a:t>
            </a:r>
            <a:endParaRPr lang="en-US" altLang="zh-CN" sz="1600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/>
      <p:bldP spid="34" grpId="0" animBg="1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2.5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Batch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Private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Information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Retrieval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(</a:t>
            </a:r>
            <a:r>
              <a:rPr kumimoji="1" lang="en-US" altLang="zh-CN" sz="2800" b="1" dirty="0" err="1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BatchPIR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)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3525" y="1094299"/>
            <a:ext cx="11664948" cy="530526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PIR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owned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reading.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37255" y="2305582"/>
            <a:ext cx="1323762" cy="7688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PIR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6761017" y="2455883"/>
            <a:ext cx="11352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896225" y="2258135"/>
                <a:ext cx="2817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5" y="2258135"/>
                <a:ext cx="2817523" cy="369332"/>
              </a:xfrm>
              <a:prstGeom prst="rect">
                <a:avLst/>
              </a:prstGeom>
              <a:blipFill rotWithShape="1">
                <a:blip r:embed="rId1"/>
                <a:stretch>
                  <a:fillRect t="-20" r="1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/>
          <p:cNvCxnSpPr/>
          <p:nvPr/>
        </p:nvCxnSpPr>
        <p:spPr>
          <a:xfrm>
            <a:off x="6770253" y="2947866"/>
            <a:ext cx="11259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7905461" y="2756839"/>
                <a:ext cx="27990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61" y="2756839"/>
                <a:ext cx="2799051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2" t="-82" r="11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/>
          <p:cNvCxnSpPr/>
          <p:nvPr/>
        </p:nvCxnSpPr>
        <p:spPr>
          <a:xfrm>
            <a:off x="4308146" y="2472770"/>
            <a:ext cx="11383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72761" y="1953192"/>
            <a:ext cx="1056408" cy="1468583"/>
            <a:chOff x="277087" y="1581727"/>
            <a:chExt cx="1089025" cy="146858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891400" y="1961004"/>
            <a:ext cx="1046311" cy="1460768"/>
            <a:chOff x="10835984" y="1584181"/>
            <a:chExt cx="1089025" cy="146076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221" y="2289076"/>
            <a:ext cx="862063" cy="97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23"/>
              <p:cNvGraphicFramePr>
                <a:graphicFrameLocks noGrp="1"/>
              </p:cNvGraphicFramePr>
              <p:nvPr/>
            </p:nvGraphicFramePr>
            <p:xfrm>
              <a:off x="2748052" y="2044483"/>
              <a:ext cx="104148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0741"/>
                    <a:gridCol w="520741"/>
                  </a:tblGrid>
                  <a:tr h="3123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23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23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23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23"/>
              <p:cNvGraphicFramePr>
                <a:graphicFrameLocks noGrp="1"/>
              </p:cNvGraphicFramePr>
              <p:nvPr/>
            </p:nvGraphicFramePr>
            <p:xfrm>
              <a:off x="2748052" y="2044483"/>
              <a:ext cx="104148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0741"/>
                    <a:gridCol w="520741"/>
                  </a:tblGrid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272761" y="3789363"/>
            <a:ext cx="11664948" cy="530526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BatchPIR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batch,</a:t>
            </a:r>
            <a:r>
              <a:rPr lang="zh-CN" altLang="en-US" dirty="0"/>
              <a:t> </a:t>
            </a:r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/>
              <a:t>client/server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compress</a:t>
            </a:r>
            <a:r>
              <a:rPr lang="zh-CN" altLang="en-US" dirty="0"/>
              <a:t> </a:t>
            </a:r>
            <a:r>
              <a:rPr lang="en-US" altLang="zh-CN" dirty="0"/>
              <a:t>queries/response</a:t>
            </a:r>
            <a:r>
              <a:rPr lang="zh-CN" altLang="en-US" dirty="0"/>
              <a:t> </a:t>
            </a:r>
            <a:r>
              <a:rPr lang="en-US" altLang="zh-CN" dirty="0"/>
              <a:t>[MR23].</a:t>
            </a:r>
            <a:r>
              <a:rPr lang="zh-CN" altLang="en-US" dirty="0"/>
              <a:t> 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46491" y="5008688"/>
            <a:ext cx="1323762" cy="7688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BatchPIR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 flipH="1">
            <a:off x="6770253" y="5158989"/>
            <a:ext cx="11352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7905461" y="4969405"/>
                <a:ext cx="2817523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61" y="4969405"/>
                <a:ext cx="2817523" cy="374270"/>
              </a:xfrm>
              <a:prstGeom prst="rect">
                <a:avLst/>
              </a:prstGeom>
              <a:blipFill rotWithShape="1">
                <a:blip r:embed="rId7"/>
                <a:stretch>
                  <a:fillRect l="-12" t="-142" r="13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箭头连接符 24"/>
          <p:cNvCxnSpPr/>
          <p:nvPr/>
        </p:nvCxnSpPr>
        <p:spPr>
          <a:xfrm>
            <a:off x="6779489" y="5650972"/>
            <a:ext cx="11259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7914697" y="5435453"/>
                <a:ext cx="2799051" cy="414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697" y="5435453"/>
                <a:ext cx="2799051" cy="414537"/>
              </a:xfrm>
              <a:prstGeom prst="rect">
                <a:avLst/>
              </a:prstGeom>
              <a:blipFill rotWithShape="1">
                <a:blip r:embed="rId8"/>
                <a:stretch>
                  <a:fillRect l="-2" t="-118" r="1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281997" y="4656298"/>
            <a:ext cx="1056408" cy="1468583"/>
            <a:chOff x="277087" y="1581727"/>
            <a:chExt cx="1089025" cy="146858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00636" y="4664110"/>
            <a:ext cx="1046311" cy="1460768"/>
            <a:chOff x="10835984" y="1584181"/>
            <a:chExt cx="1089025" cy="146076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457" y="4992182"/>
            <a:ext cx="862063" cy="97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23"/>
              <p:cNvGraphicFramePr>
                <a:graphicFrameLocks noGrp="1"/>
              </p:cNvGraphicFramePr>
              <p:nvPr/>
            </p:nvGraphicFramePr>
            <p:xfrm>
              <a:off x="2757288" y="4747589"/>
              <a:ext cx="104148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0741"/>
                    <a:gridCol w="520741"/>
                  </a:tblGrid>
                  <a:tr h="3123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23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23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23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23"/>
              <p:cNvGraphicFramePr>
                <a:graphicFrameLocks noGrp="1"/>
              </p:cNvGraphicFramePr>
              <p:nvPr/>
            </p:nvGraphicFramePr>
            <p:xfrm>
              <a:off x="2757288" y="4747589"/>
              <a:ext cx="104148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0741"/>
                    <a:gridCol w="520741"/>
                  </a:tblGrid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6" name="矩形 35"/>
          <p:cNvSpPr/>
          <p:nvPr/>
        </p:nvSpPr>
        <p:spPr>
          <a:xfrm>
            <a:off x="263525" y="6494295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M.H.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Mughees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Ren.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Vectorized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Batched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Private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Information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Retrieval.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SP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2023,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pp.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437-452.</a:t>
            </a:r>
            <a:endParaRPr lang="zh-CN" alt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37" name="直线箭头连接符 36"/>
          <p:cNvCxnSpPr/>
          <p:nvPr/>
        </p:nvCxnSpPr>
        <p:spPr>
          <a:xfrm>
            <a:off x="4308146" y="5158989"/>
            <a:ext cx="11383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Outline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62126" y="3213317"/>
            <a:ext cx="6282339" cy="1149166"/>
            <a:chOff x="2238540" y="915506"/>
            <a:chExt cx="6282339" cy="1149166"/>
          </a:xfrm>
        </p:grpSpPr>
        <p:sp>
          <p:nvSpPr>
            <p:cNvPr id="3" name="前言"/>
            <p:cNvSpPr txBox="1"/>
            <p:nvPr/>
          </p:nvSpPr>
          <p:spPr>
            <a:xfrm>
              <a:off x="4412784" y="915506"/>
              <a:ext cx="4108095" cy="1149166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Our UPSU Construction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4" name="00"/>
            <p:cNvSpPr txBox="1"/>
            <p:nvPr/>
          </p:nvSpPr>
          <p:spPr>
            <a:xfrm>
              <a:off x="2238540" y="1168598"/>
              <a:ext cx="1322094" cy="642982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</a:rPr>
                <a:t>03</a:t>
              </a:r>
              <a:endParaRPr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>
              <a:off x="3532100" y="1337335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3.1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Intuition: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PSU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Construction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49" y="1279155"/>
            <a:ext cx="1004866" cy="10048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5098" y="2313096"/>
            <a:ext cx="1004864" cy="432639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Sender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914" y="1279155"/>
            <a:ext cx="1002604" cy="10026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182617" y="2313096"/>
            <a:ext cx="1004868" cy="432639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Receiver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366599" y="2313096"/>
            <a:ext cx="1004865" cy="432639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Server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760950" y="2313096"/>
            <a:ext cx="1004865" cy="432639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Client</a:t>
            </a:r>
            <a:endParaRPr lang="zh-CN" altLang="en-US" dirty="0"/>
          </a:p>
        </p:txBody>
      </p:sp>
      <p:cxnSp>
        <p:nvCxnSpPr>
          <p:cNvPr id="14" name="直线箭头连接符 13"/>
          <p:cNvCxnSpPr>
            <a:stCxn id="7" idx="3"/>
            <a:endCxn id="11" idx="1"/>
          </p:cNvCxnSpPr>
          <p:nvPr/>
        </p:nvCxnSpPr>
        <p:spPr>
          <a:xfrm>
            <a:off x="999766" y="2529416"/>
            <a:ext cx="36683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9" idx="1"/>
            <a:endCxn id="13" idx="3"/>
          </p:cNvCxnSpPr>
          <p:nvPr/>
        </p:nvCxnSpPr>
        <p:spPr>
          <a:xfrm flipH="1">
            <a:off x="10765815" y="2529416"/>
            <a:ext cx="41680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096994" y="1423055"/>
            <a:ext cx="2016483" cy="6908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mqPMT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2597106" y="1764545"/>
            <a:ext cx="24156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2595301" y="1386670"/>
                <a:ext cx="2407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301" y="1386670"/>
                <a:ext cx="240738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" t="-126" r="7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 flipH="1">
            <a:off x="7189313" y="1765279"/>
            <a:ext cx="23970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 flipH="1">
                <a:off x="7207783" y="1382044"/>
                <a:ext cx="2370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207783" y="1382044"/>
                <a:ext cx="237032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2" t="-77" r="17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7188919" y="2689900"/>
                <a:ext cx="367303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C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919" y="2689900"/>
                <a:ext cx="3673030" cy="710194"/>
              </a:xfrm>
              <a:prstGeom prst="rect">
                <a:avLst/>
              </a:prstGeom>
              <a:blipFill rotWithShape="1">
                <a:blip r:embed="rId5"/>
                <a:stretch>
                  <a:fillRect l="-2" t="-6" r="7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连接符 21"/>
          <p:cNvCxnSpPr>
            <a:stCxn id="16" idx="2"/>
            <a:endCxn id="21" idx="1"/>
          </p:cNvCxnSpPr>
          <p:nvPr/>
        </p:nvCxnSpPr>
        <p:spPr>
          <a:xfrm rot="16200000" flipH="1">
            <a:off x="6181521" y="2037599"/>
            <a:ext cx="931112" cy="108368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-1" y="3251655"/>
                <a:ext cx="12185959" cy="526932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Problem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both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and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→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suitable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protocols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should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intersection,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e.g.,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PSU.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251655"/>
                <a:ext cx="12185959" cy="526932"/>
              </a:xfrm>
              <a:prstGeom prst="rect">
                <a:avLst/>
              </a:prstGeom>
              <a:blipFill rotWithShape="1">
                <a:blip r:embed="rId6"/>
                <a:stretch>
                  <a:fillRect t="-86" r="3" b="-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1366205" y="4838027"/>
            <a:ext cx="1004865" cy="432639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Server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760556" y="4838027"/>
            <a:ext cx="1004865" cy="432639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Client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96600" y="3947986"/>
            <a:ext cx="2016483" cy="6908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mq</a:t>
            </a:r>
            <a:r>
              <a:rPr kumimoji="1" lang="en-US" altLang="zh-CN" dirty="0" err="1">
                <a:solidFill>
                  <a:srgbClr val="FF0000"/>
                </a:solidFill>
              </a:rPr>
              <a:t>R</a:t>
            </a:r>
            <a:r>
              <a:rPr kumimoji="1" lang="en-US" altLang="zh-CN" dirty="0" err="1">
                <a:solidFill>
                  <a:schemeClr val="tx1"/>
                </a:solidFill>
              </a:rPr>
              <a:t>PMT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/>
          <p:cNvCxnSpPr/>
          <p:nvPr/>
        </p:nvCxnSpPr>
        <p:spPr>
          <a:xfrm>
            <a:off x="2596712" y="4289476"/>
            <a:ext cx="24156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2594907" y="3911601"/>
                <a:ext cx="2407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907" y="3911601"/>
                <a:ext cx="240738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2" r="17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/>
          <p:cNvCxnSpPr/>
          <p:nvPr/>
        </p:nvCxnSpPr>
        <p:spPr>
          <a:xfrm flipH="1">
            <a:off x="7188919" y="4290210"/>
            <a:ext cx="23970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 flipH="1">
                <a:off x="7207389" y="3906975"/>
                <a:ext cx="2370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207389" y="3906975"/>
                <a:ext cx="2370325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6" t="-123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1321155" y="5279485"/>
                <a:ext cx="3681138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155" y="5279485"/>
                <a:ext cx="3681138" cy="710194"/>
              </a:xfrm>
              <a:prstGeom prst="rect">
                <a:avLst/>
              </a:prstGeom>
              <a:blipFill rotWithShape="1">
                <a:blip r:embed="rId9"/>
                <a:stretch>
                  <a:fillRect l="-10" t="-13" r="11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肘形连接符 34"/>
          <p:cNvCxnSpPr>
            <a:stCxn id="29" idx="2"/>
            <a:endCxn id="34" idx="3"/>
          </p:cNvCxnSpPr>
          <p:nvPr/>
        </p:nvCxnSpPr>
        <p:spPr>
          <a:xfrm rot="5400000">
            <a:off x="5055685" y="4585425"/>
            <a:ext cx="995766" cy="110254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0" y="5961134"/>
                <a:ext cx="12191999" cy="526932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Solution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server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without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knowing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.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The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intersection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information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is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shared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zh-CN" altLang="en-US" dirty="0"/>
                  <a:t>→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masking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trick.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61134"/>
                <a:ext cx="12191999" cy="526932"/>
              </a:xfrm>
              <a:prstGeom prst="rect">
                <a:avLst/>
              </a:prstGeom>
              <a:blipFill rotWithShape="1">
                <a:blip r:embed="rId10"/>
                <a:stretch>
                  <a:fillRect t="-74" r="5" b="-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028" y="3799199"/>
            <a:ext cx="1004866" cy="1004869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-7819" y="4833140"/>
            <a:ext cx="1004864" cy="432639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Sender</a:t>
            </a:r>
            <a:endParaRPr lang="zh-CN" altLang="en-US" dirty="0"/>
          </a:p>
        </p:txBody>
      </p:sp>
      <p:cxnSp>
        <p:nvCxnSpPr>
          <p:cNvPr id="45" name="直线箭头连接符 44"/>
          <p:cNvCxnSpPr>
            <a:stCxn id="43" idx="3"/>
          </p:cNvCxnSpPr>
          <p:nvPr/>
        </p:nvCxnSpPr>
        <p:spPr>
          <a:xfrm>
            <a:off x="997045" y="5049460"/>
            <a:ext cx="36683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193" y="3799199"/>
            <a:ext cx="1002604" cy="100260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1179896" y="4833140"/>
            <a:ext cx="1004868" cy="432639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Receiver</a:t>
            </a:r>
            <a:endParaRPr lang="zh-CN" altLang="en-US" dirty="0"/>
          </a:p>
        </p:txBody>
      </p:sp>
      <p:cxnSp>
        <p:nvCxnSpPr>
          <p:cNvPr id="49" name="直线箭头连接符 48"/>
          <p:cNvCxnSpPr>
            <a:stCxn id="47" idx="1"/>
          </p:cNvCxnSpPr>
          <p:nvPr/>
        </p:nvCxnSpPr>
        <p:spPr>
          <a:xfrm flipH="1">
            <a:off x="10763094" y="5049460"/>
            <a:ext cx="41680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63525" y="6494295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Chen,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Zhang,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Zhang,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Dong,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W.</a:t>
            </a:r>
            <a:r>
              <a:rPr lang="zh-CN" altLang="en-US" sz="12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Liu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Private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Set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Operations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from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Multi-Query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Reverse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Private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Membership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Test.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PKC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2024,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pp.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387-416.</a:t>
            </a:r>
            <a:endParaRPr lang="zh-CN" alt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3.1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Intuition: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UPSI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Construction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63525" y="3120601"/>
            <a:ext cx="1056408" cy="1468583"/>
            <a:chOff x="277087" y="1581727"/>
            <a:chExt cx="1089025" cy="146858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882164" y="3128416"/>
            <a:ext cx="1046311" cy="1460768"/>
            <a:chOff x="10835984" y="1584181"/>
            <a:chExt cx="1089025" cy="146076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3" t="-94" r="11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" t="-48" r="23" b="156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/>
          <p:cNvCxnSpPr/>
          <p:nvPr/>
        </p:nvCxnSpPr>
        <p:spPr>
          <a:xfrm flipH="1">
            <a:off x="4289545" y="4887737"/>
            <a:ext cx="360354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1487487" y="1486175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7896224" y="4502682"/>
                <a:ext cx="2808289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4" y="4502682"/>
                <a:ext cx="2808289" cy="789960"/>
              </a:xfrm>
              <a:prstGeom prst="rect">
                <a:avLst/>
              </a:prstGeom>
              <a:blipFill rotWithShape="1">
                <a:blip r:embed="rId5"/>
                <a:stretch>
                  <a:fillRect l="-23" t="-67" r="11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1496868" y="1491409"/>
            <a:ext cx="2798906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hash-to-bin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7780564" y="1980506"/>
                <a:ext cx="29285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9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CN" sz="1400" b="0" i="0" smtClean="0">
                              <a:solidFill>
                                <a:schemeClr val="tx1"/>
                              </a:solidFill>
                              <a:latin typeface="Arial" panose="020B0604020202090204" pitchFamily="34" charset="0"/>
                              <a:cs typeface="Arial" panose="020B0604020202090204" pitchFamily="34" charset="0"/>
                            </a:rPr>
                            <m:t>CuckooH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90204" pitchFamily="34" charset="0"/>
                            </a:rPr>
                            <m:t>𝜅</m:t>
                          </m:r>
                        </m:sub>
                      </m:sSub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 </m:t>
                      </m:r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564" y="1980506"/>
                <a:ext cx="2928567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19" t="-187" r="17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1496721" y="1980506"/>
                <a:ext cx="279905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9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CN" sz="1400" b="0" i="0" smtClean="0">
                              <a:solidFill>
                                <a:schemeClr val="tx1"/>
                              </a:solidFill>
                              <a:latin typeface="Arial" panose="020B0604020202090204" pitchFamily="34" charset="0"/>
                              <a:cs typeface="Arial" panose="020B0604020202090204" pitchFamily="34" charset="0"/>
                            </a:rPr>
                            <m:t>SimpleH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90204" pitchFamily="34" charset="0"/>
                            </a:rPr>
                            <m:t>𝜅</m:t>
                          </m:r>
                        </m:sub>
                      </m:sSub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1" y="1980506"/>
                <a:ext cx="2799053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1" t="-187" r="23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496722" y="3915913"/>
            <a:ext cx="6394883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Computations</a:t>
            </a:r>
            <a:r>
              <a:rPr lang="zh-CN" altLang="en-US" dirty="0"/>
              <a:t> </a:t>
            </a:r>
            <a:r>
              <a:rPr lang="en-US" altLang="zh-CN" dirty="0"/>
              <a:t>(SIMD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Columns)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41" name="直线箭头连接符 40"/>
          <p:cNvCxnSpPr/>
          <p:nvPr/>
        </p:nvCxnSpPr>
        <p:spPr>
          <a:xfrm>
            <a:off x="4292639" y="3164700"/>
            <a:ext cx="113834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434119" y="3014399"/>
            <a:ext cx="1323762" cy="7688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mqOPRF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3" name="直线箭头连接符 42"/>
          <p:cNvCxnSpPr/>
          <p:nvPr/>
        </p:nvCxnSpPr>
        <p:spPr>
          <a:xfrm flipH="1">
            <a:off x="6757881" y="3164700"/>
            <a:ext cx="11352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6767117" y="3656683"/>
            <a:ext cx="11259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>
            <a:off x="1496724" y="2357032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490494" y="2368425"/>
            <a:ext cx="6410887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mqOPRF</a:t>
            </a:r>
            <a:r>
              <a:rPr lang="zh-CN" altLang="en-US" dirty="0"/>
              <a:t> </a:t>
            </a:r>
            <a:r>
              <a:rPr lang="en-US" altLang="zh-CN" dirty="0"/>
              <a:t>(Enabling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offline-preprocessing)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1498659" y="3006210"/>
                <a:ext cx="2799050" cy="307777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659" y="3006210"/>
                <a:ext cx="2799050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" t="-39" r="1" b="181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7901381" y="3006916"/>
                <a:ext cx="28082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381" y="3006916"/>
                <a:ext cx="2808288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3" t="-62" r="14" b="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7906823" y="3518543"/>
                <a:ext cx="2808288" cy="334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823" y="3518543"/>
                <a:ext cx="2808288" cy="334451"/>
              </a:xfrm>
              <a:prstGeom prst="rect">
                <a:avLst/>
              </a:prstGeom>
              <a:blipFill rotWithShape="1">
                <a:blip r:embed="rId10"/>
                <a:stretch>
                  <a:fillRect l="-16" t="-2" r="4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1496722" y="3510751"/>
                <a:ext cx="2799053" cy="334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2" y="3510751"/>
                <a:ext cx="2799053" cy="334451"/>
              </a:xfrm>
              <a:prstGeom prst="rect">
                <a:avLst/>
              </a:prstGeom>
              <a:blipFill rotWithShape="1">
                <a:blip r:embed="rId11"/>
                <a:stretch>
                  <a:fillRect l="-1" t="-141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线箭头连接符 56"/>
          <p:cNvCxnSpPr/>
          <p:nvPr/>
        </p:nvCxnSpPr>
        <p:spPr>
          <a:xfrm>
            <a:off x="4297709" y="5960608"/>
            <a:ext cx="35953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1484538" y="5519686"/>
                <a:ext cx="2808289" cy="881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d>
                              <m:d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538" y="5519686"/>
                <a:ext cx="2808289" cy="881844"/>
              </a:xfrm>
              <a:prstGeom prst="rect">
                <a:avLst/>
              </a:prstGeom>
              <a:blipFill rotWithShape="1">
                <a:blip r:embed="rId12"/>
                <a:stretch>
                  <a:fillRect l="-19" t="-30" r="8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本框 61"/>
              <p:cNvSpPr txBox="1"/>
              <p:nvPr/>
            </p:nvSpPr>
            <p:spPr>
              <a:xfrm>
                <a:off x="7891605" y="5431393"/>
                <a:ext cx="2808289" cy="1058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𝑒𝑐</m:t>
                            </m:r>
                            <m:d>
                              <m:d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𝑛𝑐</m:t>
                                </m:r>
                                <m:d>
                                  <m:d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𝑛𝑐</m:t>
                                </m:r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605" y="5431393"/>
                <a:ext cx="2808289" cy="1058431"/>
              </a:xfrm>
              <a:prstGeom prst="rect">
                <a:avLst/>
              </a:prstGeom>
              <a:blipFill rotWithShape="1">
                <a:blip r:embed="rId13"/>
                <a:stretch>
                  <a:fillRect l="-16" t="-22" r="5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连接符 62"/>
          <p:cNvCxnSpPr/>
          <p:nvPr/>
        </p:nvCxnSpPr>
        <p:spPr>
          <a:xfrm>
            <a:off x="1492106" y="3915913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/>
              <p:cNvSpPr txBox="1"/>
              <p:nvPr/>
            </p:nvSpPr>
            <p:spPr>
              <a:xfrm>
                <a:off x="1478121" y="4505983"/>
                <a:ext cx="2808289" cy="770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21" y="4505983"/>
                <a:ext cx="2808289" cy="770211"/>
              </a:xfrm>
              <a:prstGeom prst="rect">
                <a:avLst/>
              </a:prstGeom>
              <a:blipFill rotWithShape="1">
                <a:blip r:embed="rId14"/>
                <a:stretch>
                  <a:fillRect l="-17" t="-3" r="6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/>
          <p:cNvSpPr/>
          <p:nvPr/>
        </p:nvSpPr>
        <p:spPr>
          <a:xfrm>
            <a:off x="263525" y="6494295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K.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Cong,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R.C.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Moreno,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M.B.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Gama,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et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Labeled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PSI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from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Homomorphic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Encryption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with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Reduced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Computation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and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Communication.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CCS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2021,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pp.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1135-1150.</a:t>
            </a:r>
            <a:endParaRPr lang="zh-CN" alt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/>
              <p:cNvSpPr txBox="1"/>
              <p:nvPr/>
            </p:nvSpPr>
            <p:spPr>
              <a:xfrm>
                <a:off x="4286410" y="4558495"/>
                <a:ext cx="360519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communications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410" y="4558495"/>
                <a:ext cx="3605194" cy="338554"/>
              </a:xfrm>
              <a:prstGeom prst="rect">
                <a:avLst/>
              </a:prstGeom>
              <a:blipFill rotWithShape="1">
                <a:blip r:embed="rId15"/>
                <a:stretch>
                  <a:fillRect l="-4" t="-137" r="13" b="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4289693" y="5616773"/>
                <a:ext cx="360519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communications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693" y="5616773"/>
                <a:ext cx="3605194" cy="338554"/>
              </a:xfrm>
              <a:prstGeom prst="rect">
                <a:avLst/>
              </a:prstGeom>
              <a:blipFill rotWithShape="1">
                <a:blip r:embed="rId16"/>
                <a:stretch>
                  <a:fillRect l="-7" t="-58" r="16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3.1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Intuition: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UPSI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Construction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3525" y="3120601"/>
            <a:ext cx="1056408" cy="1468583"/>
            <a:chOff x="277087" y="1581727"/>
            <a:chExt cx="1089025" cy="14685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82164" y="3128416"/>
            <a:ext cx="1046311" cy="1460768"/>
            <a:chOff x="10835984" y="1584181"/>
            <a:chExt cx="1089025" cy="146076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3" t="-94" r="11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" t="-48" r="23" b="156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/>
          <p:cNvCxnSpPr/>
          <p:nvPr/>
        </p:nvCxnSpPr>
        <p:spPr>
          <a:xfrm flipH="1">
            <a:off x="4297709" y="4381557"/>
            <a:ext cx="360354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1487487" y="1486175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904388" y="3882203"/>
                <a:ext cx="2808289" cy="941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388" y="3882203"/>
                <a:ext cx="2808289" cy="941220"/>
              </a:xfrm>
              <a:prstGeom prst="rect">
                <a:avLst/>
              </a:prstGeom>
              <a:blipFill rotWithShape="1">
                <a:blip r:embed="rId5"/>
                <a:stretch>
                  <a:fillRect l="-19" t="-48" r="8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1496868" y="1491409"/>
            <a:ext cx="2798906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hash-to-bin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1496721" y="1980506"/>
                <a:ext cx="92077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1" y="1980506"/>
                <a:ext cx="9207791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187" r="3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1496722" y="3213787"/>
            <a:ext cx="6394883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Computations</a:t>
            </a:r>
            <a:r>
              <a:rPr lang="zh-CN" altLang="en-US" dirty="0"/>
              <a:t> </a:t>
            </a:r>
            <a:r>
              <a:rPr lang="en-US" altLang="zh-CN" dirty="0"/>
              <a:t>(SIMD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Columns)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496724" y="2357032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490494" y="2368425"/>
            <a:ext cx="6410887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mqOPRF</a:t>
            </a:r>
            <a:r>
              <a:rPr lang="zh-CN" altLang="en-US" dirty="0"/>
              <a:t> </a:t>
            </a:r>
            <a:r>
              <a:rPr lang="en-US" altLang="zh-CN" dirty="0"/>
              <a:t>(Enabling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offline-preprocessing)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1492106" y="3189293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486285" y="3885504"/>
                <a:ext cx="2808289" cy="1003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zh-CN" sz="1400" dirty="0">
                    <a:solidFill>
                      <a:schemeClr val="tx1"/>
                    </a:solidFill>
                  </a:rPr>
                  <a:t>where</a:t>
                </a:r>
                <a:r>
                  <a:rPr kumimoji="1" lang="zh-CN" alt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85" y="3885504"/>
                <a:ext cx="2808289" cy="1003288"/>
              </a:xfrm>
              <a:prstGeom prst="rect">
                <a:avLst/>
              </a:prstGeom>
              <a:blipFill rotWithShape="1">
                <a:blip r:embed="rId7"/>
                <a:stretch>
                  <a:fillRect l="-14" t="-57" r="2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494449" y="2844139"/>
                <a:ext cx="92077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449" y="2844139"/>
                <a:ext cx="92077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3" t="-198" r="6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箭头连接符 24"/>
          <p:cNvCxnSpPr/>
          <p:nvPr/>
        </p:nvCxnSpPr>
        <p:spPr>
          <a:xfrm>
            <a:off x="4305873" y="5699359"/>
            <a:ext cx="35953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492702" y="5258435"/>
                <a:ext cx="2808289" cy="881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d>
                              <m:d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02" y="5258435"/>
                <a:ext cx="2808289" cy="881844"/>
              </a:xfrm>
              <a:prstGeom prst="rect">
                <a:avLst/>
              </a:prstGeom>
              <a:blipFill rotWithShape="1">
                <a:blip r:embed="rId8"/>
                <a:stretch>
                  <a:fillRect l="-16" r="5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7899769" y="5170144"/>
                <a:ext cx="2808289" cy="1058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𝑒𝑐</m:t>
                            </m:r>
                            <m:d>
                              <m:d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𝑛𝑐</m:t>
                                </m:r>
                                <m:d>
                                  <m:d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𝑛𝑐</m:t>
                                </m:r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kumimoji="1"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769" y="5170144"/>
                <a:ext cx="2808289" cy="1058431"/>
              </a:xfrm>
              <a:prstGeom prst="rect">
                <a:avLst/>
              </a:prstGeom>
              <a:blipFill rotWithShape="1">
                <a:blip r:embed="rId9"/>
                <a:stretch>
                  <a:fillRect l="-13" t="-58" r="-112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4303938" y="4044152"/>
                <a:ext cx="35958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communications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938" y="4044152"/>
                <a:ext cx="3595829" cy="338554"/>
              </a:xfrm>
              <a:prstGeom prst="rect">
                <a:avLst/>
              </a:prstGeom>
              <a:blipFill rotWithShape="1">
                <a:blip r:embed="rId10"/>
                <a:stretch>
                  <a:fillRect l="-15" t="-139" r="10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4306021" y="5357184"/>
                <a:ext cx="360519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communications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021" y="5357184"/>
                <a:ext cx="3605194" cy="338554"/>
              </a:xfrm>
              <a:prstGeom prst="rect">
                <a:avLst/>
              </a:prstGeom>
              <a:blipFill rotWithShape="1">
                <a:blip r:embed="rId11"/>
                <a:stretch>
                  <a:fillRect l="-2" t="-96" r="11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263525" y="6494295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K.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Cong,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R.C.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Moreno,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M.B.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Gama,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et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Labeled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PSI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from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Homomorphic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Encryption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with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Reduced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Computation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and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Communication.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CCS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2021,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pp.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1135-1150.</a:t>
            </a:r>
            <a:endParaRPr lang="zh-CN" alt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-1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Outline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962123" y="1242680"/>
            <a:ext cx="6282339" cy="1149166"/>
            <a:chOff x="2238540" y="915506"/>
            <a:chExt cx="6282339" cy="1149166"/>
          </a:xfrm>
        </p:grpSpPr>
        <p:sp>
          <p:nvSpPr>
            <p:cNvPr id="6" name="前言"/>
            <p:cNvSpPr txBox="1"/>
            <p:nvPr/>
          </p:nvSpPr>
          <p:spPr>
            <a:xfrm>
              <a:off x="4412784" y="915506"/>
              <a:ext cx="4108095" cy="1149166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Introduction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to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UPSU</a:t>
              </a:r>
              <a:endParaRPr sz="28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7" name="00"/>
            <p:cNvSpPr txBox="1"/>
            <p:nvPr/>
          </p:nvSpPr>
          <p:spPr>
            <a:xfrm>
              <a:off x="2238540" y="1168598"/>
              <a:ext cx="1322094" cy="642982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01</a:t>
              </a:r>
              <a:endParaRPr sz="3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3532100" y="1337335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962123" y="2560621"/>
            <a:ext cx="6282339" cy="1149167"/>
            <a:chOff x="2238540" y="2037207"/>
            <a:chExt cx="6282339" cy="1149167"/>
          </a:xfrm>
        </p:grpSpPr>
        <p:sp>
          <p:nvSpPr>
            <p:cNvPr id="10" name="标题一"/>
            <p:cNvSpPr txBox="1"/>
            <p:nvPr/>
          </p:nvSpPr>
          <p:spPr>
            <a:xfrm>
              <a:off x="4412784" y="2037207"/>
              <a:ext cx="4108095" cy="1149167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Preliminaries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and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Tools</a:t>
              </a:r>
              <a:endParaRPr sz="28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1" name="00"/>
            <p:cNvSpPr txBox="1"/>
            <p:nvPr/>
          </p:nvSpPr>
          <p:spPr>
            <a:xfrm>
              <a:off x="2238540" y="2290299"/>
              <a:ext cx="1322094" cy="642982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02</a:t>
              </a:r>
              <a:endParaRPr sz="3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cxnSp>
          <p:nvCxnSpPr>
            <p:cNvPr id="12" name="直线连接符 11"/>
            <p:cNvCxnSpPr/>
            <p:nvPr/>
          </p:nvCxnSpPr>
          <p:spPr>
            <a:xfrm>
              <a:off x="3532100" y="2459036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962123" y="3878563"/>
            <a:ext cx="6282339" cy="1149167"/>
            <a:chOff x="2238540" y="3158909"/>
            <a:chExt cx="6282339" cy="1149167"/>
          </a:xfrm>
        </p:grpSpPr>
        <p:sp>
          <p:nvSpPr>
            <p:cNvPr id="14" name="标题二"/>
            <p:cNvSpPr txBox="1"/>
            <p:nvPr/>
          </p:nvSpPr>
          <p:spPr>
            <a:xfrm>
              <a:off x="4412784" y="3158909"/>
              <a:ext cx="4108095" cy="1149167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Our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UPSU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Construction</a:t>
              </a:r>
              <a:endParaRPr sz="28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5" name="00"/>
            <p:cNvSpPr txBox="1"/>
            <p:nvPr/>
          </p:nvSpPr>
          <p:spPr>
            <a:xfrm>
              <a:off x="2238540" y="3412001"/>
              <a:ext cx="1322094" cy="642982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03</a:t>
              </a:r>
              <a:endParaRPr sz="3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3532100" y="3580738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962123" y="5196504"/>
            <a:ext cx="6282339" cy="1149167"/>
            <a:chOff x="2238540" y="2037207"/>
            <a:chExt cx="6282339" cy="1149167"/>
          </a:xfrm>
        </p:grpSpPr>
        <p:sp>
          <p:nvSpPr>
            <p:cNvPr id="3" name="标题一"/>
            <p:cNvSpPr txBox="1"/>
            <p:nvPr/>
          </p:nvSpPr>
          <p:spPr>
            <a:xfrm>
              <a:off x="4412784" y="2037207"/>
              <a:ext cx="4108095" cy="1149167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Implementation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Details</a:t>
              </a:r>
              <a:endParaRPr sz="28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7" name="00"/>
            <p:cNvSpPr txBox="1"/>
            <p:nvPr/>
          </p:nvSpPr>
          <p:spPr>
            <a:xfrm>
              <a:off x="2238540" y="2290299"/>
              <a:ext cx="1322094" cy="642982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04</a:t>
              </a:r>
              <a:endParaRPr sz="3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cxnSp>
          <p:nvCxnSpPr>
            <p:cNvPr id="18" name="直线连接符 17"/>
            <p:cNvCxnSpPr/>
            <p:nvPr/>
          </p:nvCxnSpPr>
          <p:spPr>
            <a:xfrm>
              <a:off x="3532100" y="2459036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3.1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Intuition: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UPSU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Construction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63525" y="3120601"/>
            <a:ext cx="1056408" cy="1468583"/>
            <a:chOff x="277087" y="1581727"/>
            <a:chExt cx="1089025" cy="146858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882164" y="3128416"/>
            <a:ext cx="1046311" cy="1460768"/>
            <a:chOff x="10835984" y="1584181"/>
            <a:chExt cx="1089025" cy="146076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3" t="-94" r="11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" t="-48" r="23" b="156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连接符 30"/>
          <p:cNvCxnSpPr/>
          <p:nvPr/>
        </p:nvCxnSpPr>
        <p:spPr>
          <a:xfrm>
            <a:off x="1487487" y="1486175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496868" y="1491409"/>
            <a:ext cx="2798906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hash-to-bin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1496721" y="1980506"/>
                <a:ext cx="92077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1" y="1980506"/>
                <a:ext cx="9207791" cy="307777"/>
              </a:xfrm>
              <a:prstGeom prst="rect">
                <a:avLst/>
              </a:prstGeom>
              <a:blipFill rotWithShape="1">
                <a:blip r:embed="rId5"/>
                <a:stretch>
                  <a:fillRect t="-187" r="3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496722" y="3213787"/>
            <a:ext cx="6394883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Computations</a:t>
            </a:r>
            <a:r>
              <a:rPr lang="zh-CN" altLang="en-US" dirty="0"/>
              <a:t> </a:t>
            </a:r>
            <a:r>
              <a:rPr lang="en-US" altLang="zh-CN" dirty="0"/>
              <a:t>(SIMD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Columns)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45" name="直线连接符 44"/>
          <p:cNvCxnSpPr/>
          <p:nvPr/>
        </p:nvCxnSpPr>
        <p:spPr>
          <a:xfrm>
            <a:off x="1496724" y="2357032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490494" y="2368425"/>
            <a:ext cx="6410887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mqOPRF</a:t>
            </a:r>
            <a:r>
              <a:rPr lang="zh-CN" altLang="en-US" dirty="0"/>
              <a:t> </a:t>
            </a:r>
            <a:r>
              <a:rPr lang="en-US" altLang="zh-CN" dirty="0"/>
              <a:t>(Enabling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offline-preprocessing)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63" name="直线连接符 62"/>
          <p:cNvCxnSpPr/>
          <p:nvPr/>
        </p:nvCxnSpPr>
        <p:spPr>
          <a:xfrm>
            <a:off x="1492106" y="3189293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494449" y="2844139"/>
                <a:ext cx="92077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449" y="2844139"/>
                <a:ext cx="92077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3" t="-198" r="6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518348" y="5815463"/>
            <a:ext cx="1159921" cy="64158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pm-PEQT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 flipH="1">
            <a:off x="6678269" y="5987203"/>
            <a:ext cx="121333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H="1">
            <a:off x="4292827" y="6311053"/>
            <a:ext cx="121333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4286410" y="5987203"/>
            <a:ext cx="12197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903337" y="5627878"/>
                <a:ext cx="280828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Sup>
                                  <m:sSubSup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Sup>
                                  <m:sSubSup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337" y="5627878"/>
                <a:ext cx="2808289" cy="777072"/>
              </a:xfrm>
              <a:prstGeom prst="rect">
                <a:avLst/>
              </a:prstGeom>
              <a:blipFill rotWithShape="1">
                <a:blip r:embed="rId6"/>
                <a:stretch>
                  <a:fillRect l="-5" t="-65" r="16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 flipH="1">
            <a:off x="4297709" y="4185614"/>
            <a:ext cx="360354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904388" y="3686260"/>
                <a:ext cx="2808289" cy="941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388" y="3686260"/>
                <a:ext cx="2808289" cy="941220"/>
              </a:xfrm>
              <a:prstGeom prst="rect">
                <a:avLst/>
              </a:prstGeom>
              <a:blipFill rotWithShape="1">
                <a:blip r:embed="rId7"/>
                <a:stretch>
                  <a:fillRect l="-19" t="-9" r="8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486285" y="3689561"/>
                <a:ext cx="2808289" cy="1003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zh-CN" sz="1400" dirty="0">
                    <a:solidFill>
                      <a:schemeClr val="tx1"/>
                    </a:solidFill>
                  </a:rPr>
                  <a:t>where</a:t>
                </a:r>
                <a:r>
                  <a:rPr kumimoji="1" lang="zh-CN" alt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85" y="3689561"/>
                <a:ext cx="2808289" cy="1003288"/>
              </a:xfrm>
              <a:prstGeom prst="rect">
                <a:avLst/>
              </a:prstGeom>
              <a:blipFill rotWithShape="1">
                <a:blip r:embed="rId8"/>
                <a:stretch>
                  <a:fillRect l="-14" t="-21" r="-2960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/>
          <p:cNvCxnSpPr/>
          <p:nvPr/>
        </p:nvCxnSpPr>
        <p:spPr>
          <a:xfrm>
            <a:off x="4305873" y="5095208"/>
            <a:ext cx="35953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492702" y="4654284"/>
                <a:ext cx="2808289" cy="881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d>
                              <m:d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𝑛𝑐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02" y="4654284"/>
                <a:ext cx="2808289" cy="881844"/>
              </a:xfrm>
              <a:prstGeom prst="rect">
                <a:avLst/>
              </a:prstGeom>
              <a:blipFill rotWithShape="1">
                <a:blip r:embed="rId9"/>
                <a:stretch>
                  <a:fillRect l="-16" t="-42" r="5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7899769" y="4565993"/>
                <a:ext cx="2808289" cy="1058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𝑒𝑐</m:t>
                            </m:r>
                            <m:d>
                              <m:d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𝑛𝑐</m:t>
                                </m:r>
                                <m:d>
                                  <m:d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𝑒𝑐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𝑛𝑐</m:t>
                                </m:r>
                                <m:d>
                                  <m:d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kumimoji="1"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769" y="4565993"/>
                <a:ext cx="2808289" cy="1058431"/>
              </a:xfrm>
              <a:prstGeom prst="rect">
                <a:avLst/>
              </a:prstGeom>
              <a:blipFill rotWithShape="1">
                <a:blip r:embed="rId10"/>
                <a:stretch>
                  <a:fillRect l="-13" t="-32" r="-7528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496590" y="5494562"/>
                <a:ext cx="2808289" cy="698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0" y="5494562"/>
                <a:ext cx="2808289" cy="698076"/>
              </a:xfrm>
              <a:prstGeom prst="rect">
                <a:avLst/>
              </a:prstGeom>
              <a:blipFill rotWithShape="1">
                <a:blip r:embed="rId11"/>
                <a:stretch>
                  <a:fillRect l="-19" t="-78" r="8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1352590" y="6112327"/>
                <a:ext cx="2982226" cy="102521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90" y="6112327"/>
                <a:ext cx="2982226" cy="1025217"/>
              </a:xfrm>
              <a:prstGeom prst="rect">
                <a:avLst/>
              </a:prstGeom>
              <a:blipFill rotWithShape="1">
                <a:blip r:embed="rId12"/>
                <a:stretch>
                  <a:fillRect l="-1" t="-44" r="10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4300992" y="6500863"/>
                <a:ext cx="7891010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FF0000"/>
                    </a:solidFill>
                  </a:rPr>
                  <a:t>Client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retrievals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some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values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from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server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according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to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its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keys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via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polynomials.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992" y="6500863"/>
                <a:ext cx="7891010" cy="374974"/>
              </a:xfrm>
              <a:prstGeom prst="rect">
                <a:avLst/>
              </a:prstGeom>
              <a:blipFill rotWithShape="1">
                <a:blip r:embed="rId13"/>
                <a:stretch>
                  <a:fillRect l="-2" t="-98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3.2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Oblivious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Key-Value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Store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(OKVS)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883190" y="1674386"/>
                <a:ext cx="5045285" cy="1337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ℎ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ℎ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ℎ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90" y="1674386"/>
                <a:ext cx="5045285" cy="1337482"/>
              </a:xfrm>
              <a:prstGeom prst="rect">
                <a:avLst/>
              </a:prstGeom>
              <a:blipFill rotWithShape="1">
                <a:blip r:embed="rId1"/>
                <a:stretch>
                  <a:fillRect l="-8" t="-39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2041645" y="2378466"/>
            <a:ext cx="120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Encode</a:t>
            </a:r>
            <a:endParaRPr kumimoji="1"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>
            <a:off x="4555960" y="2609920"/>
            <a:ext cx="18094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565196" y="2233284"/>
                <a:ext cx="18002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b="0" i="0" dirty="0" smtClean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Dec</m:t>
                      </m:r>
                      <m:r>
                        <m:rPr>
                          <m:nor/>
                        </m:rPr>
                        <a:rPr kumimoji="1" lang="en-US" altLang="zh-CN" b="0" i="0" dirty="0" smtClean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ode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96" y="2233284"/>
                <a:ext cx="180022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0" t="-169" r="10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6357259" y="2424390"/>
                <a:ext cx="486912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59" y="2424390"/>
                <a:ext cx="486912" cy="370294"/>
              </a:xfrm>
              <a:prstGeom prst="rect">
                <a:avLst/>
              </a:prstGeom>
              <a:blipFill rotWithShape="1">
                <a:blip r:embed="rId3"/>
                <a:stretch>
                  <a:fillRect l="-56" t="-161" r="29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449825" y="3378547"/>
                <a:ext cx="24333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Rate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25" y="3378547"/>
                <a:ext cx="243336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6" t="-94" r="17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6883189" y="3212248"/>
                <a:ext cx="5045285" cy="369332"/>
              </a:xfrm>
              <a:prstGeom prst="rect">
                <a:avLst/>
              </a:prstGeom>
              <a:noFill/>
            </p:spPr>
            <p:txBody>
              <a:bodyPr wrap="square" anchor="ctr" anchorCtr="1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is a mapping function.</a:t>
                </a:r>
                <a:endParaRPr kumimoji="1"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89" y="3212248"/>
                <a:ext cx="5045285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8" t="-113" r="13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/>
              <p:cNvGraphicFramePr>
                <a:graphicFrameLocks noGrp="1"/>
              </p:cNvGraphicFramePr>
              <p:nvPr/>
            </p:nvGraphicFramePr>
            <p:xfrm>
              <a:off x="272761" y="1849048"/>
              <a:ext cx="1214728" cy="15060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4728"/>
                  </a:tblGrid>
                  <a:tr h="3765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5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5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5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/>
              <p:cNvGraphicFramePr>
                <a:graphicFrameLocks noGrp="1"/>
              </p:cNvGraphicFramePr>
              <p:nvPr/>
            </p:nvGraphicFramePr>
            <p:xfrm>
              <a:off x="272761" y="1849048"/>
              <a:ext cx="1214728" cy="15060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4728"/>
                  </a:tblGrid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/>
              <p:cNvGraphicFramePr>
                <a:graphicFrameLocks noGrp="1"/>
              </p:cNvGraphicFramePr>
              <p:nvPr/>
            </p:nvGraphicFramePr>
            <p:xfrm>
              <a:off x="3738434" y="1469450"/>
              <a:ext cx="711390" cy="22809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1390"/>
                  </a:tblGrid>
                  <a:tr h="45618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618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618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618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618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/>
              <p:cNvGraphicFramePr>
                <a:graphicFrameLocks noGrp="1"/>
              </p:cNvGraphicFramePr>
              <p:nvPr/>
            </p:nvGraphicFramePr>
            <p:xfrm>
              <a:off x="3738434" y="1469450"/>
              <a:ext cx="711390" cy="22809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1390"/>
                  </a:tblGrid>
                  <a:tr h="4559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</a:blipFill>
                      </a:tcPr>
                    </a:tc>
                  </a:tr>
                  <a:tr h="4565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</a:blipFill>
                      </a:tcPr>
                    </a:tc>
                  </a:tr>
                  <a:tr h="4559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</a:blipFill>
                      </a:tcPr>
                    </a:tc>
                  </a:tr>
                  <a:tr h="4565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</a:blipFill>
                      </a:tcPr>
                    </a:tc>
                  </a:tr>
                  <a:tr h="4559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6" name="梯形 35"/>
          <p:cNvSpPr/>
          <p:nvPr/>
        </p:nvSpPr>
        <p:spPr>
          <a:xfrm rot="16200000">
            <a:off x="1501295" y="2001692"/>
            <a:ext cx="2282685" cy="1214728"/>
          </a:xfrm>
          <a:prstGeom prst="trapezoid">
            <a:avLst>
              <a:gd name="adj" fmla="val 3155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277089" y="4293506"/>
                <a:ext cx="11651385" cy="2057647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Correctness: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For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any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𝐿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,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if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Arial" panose="020B0604020202090204" pitchFamily="34" charset="0"/>
                        <a:cs typeface="Arial" panose="020B0604020202090204" pitchFamily="34" charset="0"/>
                      </a:rPr>
                      <m:t>Enc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Arial" panose="020B0604020202090204" pitchFamily="34" charset="0"/>
                        <a:cs typeface="Arial" panose="020B0604020202090204" pitchFamily="34" charset="0"/>
                      </a:rPr>
                      <m:t>ode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,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then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for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any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,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latin typeface="Arial" panose="020B0604020202090204" pitchFamily="34" charset="0"/>
                        <a:cs typeface="Arial" panose="020B0604020202090204" pitchFamily="34" charset="0"/>
                      </a:rPr>
                      <m:t>Dec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Arial" panose="020B0604020202090204" pitchFamily="34" charset="0"/>
                        <a:cs typeface="Arial" panose="020B0604020202090204" pitchFamily="34" charset="0"/>
                      </a:rPr>
                      <m:t>ode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.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Obliviousness: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For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any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,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if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𝑅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$</m:t>
                    </m:r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,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then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i="0" smtClean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Enc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ode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zh-CN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Enc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ode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Binary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(optional):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.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This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work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focus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on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binary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OKVS.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9" y="4293506"/>
                <a:ext cx="11651385" cy="2057647"/>
              </a:xfrm>
              <a:prstGeom prst="rect">
                <a:avLst/>
              </a:prstGeom>
              <a:blipFill rotWithShape="1">
                <a:blip r:embed="rId8"/>
                <a:stretch>
                  <a:fillRect l="-2" t="-13" r="5" b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3738434" y="1095973"/>
                <a:ext cx="720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kumimoji="1"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434" y="1095973"/>
                <a:ext cx="72062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6" t="-162" r="13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连接符 44"/>
          <p:cNvCxnSpPr/>
          <p:nvPr/>
        </p:nvCxnSpPr>
        <p:spPr>
          <a:xfrm>
            <a:off x="6883191" y="1088325"/>
            <a:ext cx="0" cy="27280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63525" y="6502459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/>
              <a:t>[GPR+21]</a:t>
            </a:r>
            <a:r>
              <a:rPr lang="zh-CN" altLang="en-US" sz="1200" dirty="0"/>
              <a:t> </a:t>
            </a:r>
            <a:r>
              <a:rPr lang="en-US" altLang="zh-CN" sz="1200" dirty="0"/>
              <a:t>G.</a:t>
            </a:r>
            <a:r>
              <a:rPr lang="zh-CN" altLang="en-US" sz="1200" dirty="0"/>
              <a:t> </a:t>
            </a:r>
            <a:r>
              <a:rPr lang="en-GB" altLang="zh-CN" sz="1200" dirty="0" err="1"/>
              <a:t>Garimella</a:t>
            </a:r>
            <a:r>
              <a:rPr lang="en-GB" altLang="zh-CN" sz="1200" dirty="0"/>
              <a:t>, B</a:t>
            </a:r>
            <a:r>
              <a:rPr lang="en-US" altLang="zh-CN" sz="1200" dirty="0"/>
              <a:t>.</a:t>
            </a:r>
            <a:r>
              <a:rPr lang="en-GB" altLang="zh-CN" sz="1200" dirty="0"/>
              <a:t> </a:t>
            </a:r>
            <a:r>
              <a:rPr lang="en-GB" altLang="zh-CN" sz="1200" dirty="0" err="1"/>
              <a:t>Pinkas</a:t>
            </a:r>
            <a:r>
              <a:rPr lang="en-GB" altLang="zh-CN" sz="1200" dirty="0"/>
              <a:t>, M</a:t>
            </a:r>
            <a:r>
              <a:rPr lang="en-US" altLang="zh-CN" sz="1200" dirty="0"/>
              <a:t>.</a:t>
            </a:r>
            <a:r>
              <a:rPr lang="en-GB" altLang="zh-CN" sz="1200" dirty="0"/>
              <a:t> </a:t>
            </a:r>
            <a:r>
              <a:rPr lang="en-GB" altLang="zh-CN" sz="1200" dirty="0" err="1"/>
              <a:t>Rosulek</a:t>
            </a:r>
            <a:r>
              <a:rPr lang="en-GB" altLang="zh-CN" sz="1200" dirty="0"/>
              <a:t>, N</a:t>
            </a:r>
            <a:r>
              <a:rPr lang="en-US" altLang="zh-CN" sz="1200" dirty="0"/>
              <a:t>.</a:t>
            </a:r>
            <a:r>
              <a:rPr lang="en-GB" altLang="zh-CN" sz="1200" dirty="0"/>
              <a:t> Trieu, A</a:t>
            </a:r>
            <a:r>
              <a:rPr lang="en-US" altLang="zh-CN" sz="1200" dirty="0"/>
              <a:t>.</a:t>
            </a:r>
            <a:r>
              <a:rPr lang="en-GB" altLang="zh-CN" sz="1200" dirty="0"/>
              <a:t> </a:t>
            </a:r>
            <a:r>
              <a:rPr lang="en-GB" altLang="zh-CN" sz="1200" dirty="0" err="1"/>
              <a:t>Yanai</a:t>
            </a:r>
            <a:r>
              <a:rPr lang="en-GB" altLang="zh-CN" sz="1200" dirty="0"/>
              <a:t>. Oblivious key-value stores and amplification for private set intersection. CRYPTO 2021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GB" altLang="zh-CN" sz="1200" dirty="0"/>
              <a:t>pp. 395-425.</a:t>
            </a:r>
            <a:endParaRPr lang="en-US" altLang="zh-CN" sz="1200" dirty="0"/>
          </a:p>
        </p:txBody>
      </p:sp>
      <p:cxnSp>
        <p:nvCxnSpPr>
          <p:cNvPr id="3" name="直线箭头连接符 2"/>
          <p:cNvCxnSpPr/>
          <p:nvPr/>
        </p:nvCxnSpPr>
        <p:spPr>
          <a:xfrm>
            <a:off x="1585457" y="2022416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1585457" y="2411514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1585457" y="3189709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3350348" y="2606729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1585457" y="2800612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5"/>
          <p:cNvSpPr/>
          <p:nvPr/>
        </p:nvSpPr>
        <p:spPr>
          <a:xfrm>
            <a:off x="272760" y="1090071"/>
            <a:ext cx="1964223" cy="380330"/>
          </a:xfrm>
          <a:prstGeom prst="homePlat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800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OKVS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Definition</a:t>
            </a:r>
            <a:endParaRPr lang="zh-CN" altLang="en-US" b="1" kern="1200" dirty="0">
              <a:solidFill>
                <a:schemeClr val="tx1"/>
              </a:solidFill>
              <a:latin typeface="Times New Roman" panose="02020503050405090304" pitchFamily="18" charset="0"/>
              <a:ea typeface="微软雅黑" charset="-122"/>
              <a:cs typeface="Verdana" panose="020B0804030504040204" pitchFamily="34" charset="0"/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272760" y="3800347"/>
            <a:ext cx="2078551" cy="380330"/>
          </a:xfrm>
          <a:prstGeom prst="homePlat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800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OKVS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Properties</a:t>
            </a:r>
            <a:endParaRPr lang="zh-CN" altLang="en-US" b="1" kern="1200" dirty="0">
              <a:solidFill>
                <a:schemeClr val="tx1"/>
              </a:solidFill>
              <a:latin typeface="Times New Roman" panose="02020503050405090304" pitchFamily="18" charset="0"/>
              <a:ea typeface="微软雅黑" charset="-122"/>
              <a:cs typeface="Verdana" panose="020B080403050404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3.2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Oblivious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Key-Value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Store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(OKVS)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272760" y="1098235"/>
            <a:ext cx="3278028" cy="380330"/>
          </a:xfrm>
          <a:prstGeom prst="homePlat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800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OKVS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Example: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Polynomial</a:t>
            </a:r>
            <a:endParaRPr lang="zh-CN" altLang="en-US" b="1" kern="1200" dirty="0">
              <a:solidFill>
                <a:schemeClr val="tx1"/>
              </a:solidFill>
              <a:latin typeface="Times New Roman" panose="02020503050405090304" pitchFamily="18" charset="0"/>
              <a:ea typeface="微软雅黑" charset="-122"/>
              <a:cs typeface="Verdana" panose="020B08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63525" y="1478565"/>
                <a:ext cx="4042103" cy="544199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,….,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478565"/>
                <a:ext cx="4042103" cy="544199"/>
              </a:xfrm>
              <a:prstGeom prst="rect">
                <a:avLst/>
              </a:prstGeom>
              <a:blipFill rotWithShape="1">
                <a:blip r:embed="rId1"/>
                <a:stretch>
                  <a:fillRect t="-52" r="8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597702" y="2398878"/>
            <a:ext cx="12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Encode</a:t>
            </a:r>
            <a:endParaRPr kumimoji="1"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梯形 7"/>
          <p:cNvSpPr/>
          <p:nvPr/>
        </p:nvSpPr>
        <p:spPr>
          <a:xfrm>
            <a:off x="560951" y="2280938"/>
            <a:ext cx="3374461" cy="641875"/>
          </a:xfrm>
          <a:prstGeom prst="trapezoid">
            <a:avLst>
              <a:gd name="adj" fmla="val 4045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57274" y="3280089"/>
                <a:ext cx="4038495" cy="544199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𝐷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4" y="3280089"/>
                <a:ext cx="4038495" cy="544199"/>
              </a:xfrm>
              <a:prstGeom prst="rect">
                <a:avLst/>
              </a:prstGeom>
              <a:blipFill rotWithShape="1">
                <a:blip r:embed="rId2"/>
                <a:stretch>
                  <a:fillRect l="-2" t="-58" r="16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4295775" y="1674386"/>
                <a:ext cx="5035438" cy="1142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5" y="1674386"/>
                <a:ext cx="5035438" cy="1142557"/>
              </a:xfrm>
              <a:prstGeom prst="rect">
                <a:avLst/>
              </a:prstGeom>
              <a:blipFill rotWithShape="1">
                <a:blip r:embed="rId3"/>
                <a:stretch>
                  <a:fillRect t="-46" r="10" b="-7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299382" y="3212248"/>
                <a:ext cx="5035440" cy="369332"/>
              </a:xfrm>
              <a:prstGeom prst="rect">
                <a:avLst/>
              </a:prstGeom>
              <a:noFill/>
            </p:spPr>
            <p:txBody>
              <a:bodyPr wrap="square" anchor="ctr" anchorCtr="1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82" y="3212248"/>
                <a:ext cx="503544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9" t="-113" r="6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连接符 11"/>
          <p:cNvCxnSpPr/>
          <p:nvPr/>
        </p:nvCxnSpPr>
        <p:spPr>
          <a:xfrm>
            <a:off x="4305628" y="1096231"/>
            <a:ext cx="0" cy="27280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334828" y="1096231"/>
            <a:ext cx="0" cy="27280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411858" y="1096231"/>
                <a:ext cx="2516614" cy="2606703"/>
              </a:xfrm>
              <a:prstGeom prst="rect">
                <a:avLst/>
              </a:prstGeom>
              <a:noFill/>
            </p:spPr>
            <p:txBody>
              <a:bodyPr wrap="square" anchor="ctr" anchorCtr="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zh-CN" b="0" dirty="0">
                    <a:cs typeface="Times New Roman" panose="02020503050405090304" pitchFamily="18" charset="0"/>
                  </a:rPr>
                  <a:t>Rate:</a:t>
                </a:r>
                <a:r>
                  <a:rPr kumimoji="1" lang="zh-CN" altLang="en-US" b="0" dirty="0"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𝑛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/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𝑚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1</m:t>
                    </m:r>
                  </m:oMath>
                </a14:m>
                <a:r>
                  <a:rPr kumimoji="1"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(Optimal)</a:t>
                </a:r>
                <a:endParaRPr kumimoji="1"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b="0" dirty="0">
                    <a:cs typeface="Times New Roman" panose="02020503050405090304" pitchFamily="18" charset="0"/>
                  </a:rPr>
                  <a:t>Require:</a:t>
                </a:r>
                <a:r>
                  <a:rPr kumimoji="1" lang="zh-CN" altLang="en-US" b="0" dirty="0"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∈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𝔽</m:t>
                    </m:r>
                  </m:oMath>
                </a14:m>
                <a:endParaRPr kumimoji="1"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Encode:</a:t>
                </a:r>
                <a:r>
                  <a:rPr kumimoji="1"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Decode:</a:t>
                </a:r>
                <a:r>
                  <a:rPr kumimoji="1"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5030504050903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858" y="1096231"/>
                <a:ext cx="2516614" cy="2606703"/>
              </a:xfrm>
              <a:prstGeom prst="rect">
                <a:avLst/>
              </a:prstGeom>
              <a:blipFill rotWithShape="1">
                <a:blip r:embed="rId5"/>
                <a:stretch>
                  <a:fillRect l="-21" t="-8" r="25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五边形 14"/>
          <p:cNvSpPr/>
          <p:nvPr/>
        </p:nvSpPr>
        <p:spPr>
          <a:xfrm>
            <a:off x="272761" y="3826292"/>
            <a:ext cx="2547782" cy="380330"/>
          </a:xfrm>
          <a:prstGeom prst="homePlat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800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OKVS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Example: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GCT</a:t>
            </a:r>
            <a:endParaRPr lang="zh-CN" altLang="en-US" b="1" kern="1200" dirty="0">
              <a:solidFill>
                <a:schemeClr val="tx1"/>
              </a:solidFill>
              <a:latin typeface="Times New Roman" panose="02020503050405090304" pitchFamily="18" charset="0"/>
              <a:ea typeface="微软雅黑" charset="-122"/>
              <a:cs typeface="Verdana" panose="020B08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/>
            </p:nvGraphicFramePr>
            <p:xfrm>
              <a:off x="272775" y="4001651"/>
              <a:ext cx="11655696" cy="7530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</a:tblGrid>
                  <a:tr h="376516">
                    <a:tc gridSpan="12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50305040509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5030504050903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5030504050903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5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/>
            </p:nvGraphicFramePr>
            <p:xfrm>
              <a:off x="272775" y="4001651"/>
              <a:ext cx="11655696" cy="7530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  <a:gridCol w="728481"/>
                  </a:tblGrid>
                  <a:tr h="412750">
                    <a:tc gridSpan="1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38" name="肘形连接符 37"/>
          <p:cNvCxnSpPr/>
          <p:nvPr/>
        </p:nvCxnSpPr>
        <p:spPr>
          <a:xfrm rot="16200000" flipH="1">
            <a:off x="2083947" y="4421292"/>
            <a:ext cx="12700" cy="292098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/>
          <p:nvPr/>
        </p:nvCxnSpPr>
        <p:spPr>
          <a:xfrm rot="16200000" flipH="1">
            <a:off x="5735177" y="3691046"/>
            <a:ext cx="12700" cy="438147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257273" y="6114305"/>
                <a:ext cx="116712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ℎ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∪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0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4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13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3" y="6114305"/>
                <a:ext cx="1167120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" t="-142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肘形连接符 45"/>
          <p:cNvCxnSpPr/>
          <p:nvPr/>
        </p:nvCxnSpPr>
        <p:spPr>
          <a:xfrm rot="16200000" flipH="1">
            <a:off x="9021284" y="4786415"/>
            <a:ext cx="12700" cy="219073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/>
          <p:nvPr/>
        </p:nvCxnSpPr>
        <p:spPr>
          <a:xfrm rot="16200000" flipH="1">
            <a:off x="10481776" y="5516661"/>
            <a:ext cx="12700" cy="73024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rot="16200000" flipH="1">
            <a:off x="2083947" y="4591095"/>
            <a:ext cx="12700" cy="1460492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16200000" flipH="1">
            <a:off x="5004931" y="3130603"/>
            <a:ext cx="12700" cy="438147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263525" y="5549607"/>
                <a:ext cx="11664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ℎ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∪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3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12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5549607"/>
                <a:ext cx="11664946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93" r="5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肘形连接符 59"/>
          <p:cNvCxnSpPr/>
          <p:nvPr/>
        </p:nvCxnSpPr>
        <p:spPr>
          <a:xfrm rot="16200000" flipH="1">
            <a:off x="8291038" y="4225972"/>
            <a:ext cx="12700" cy="219073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/>
          <p:nvPr/>
        </p:nvCxnSpPr>
        <p:spPr>
          <a:xfrm rot="16200000" flipH="1">
            <a:off x="9751530" y="4956218"/>
            <a:ext cx="12700" cy="73024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70"/>
          <p:cNvCxnSpPr/>
          <p:nvPr/>
        </p:nvCxnSpPr>
        <p:spPr>
          <a:xfrm rot="16200000" flipH="1">
            <a:off x="988578" y="4395504"/>
            <a:ext cx="12700" cy="73024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/>
          <p:nvPr/>
        </p:nvCxnSpPr>
        <p:spPr>
          <a:xfrm rot="16200000" flipH="1">
            <a:off x="4274685" y="1839643"/>
            <a:ext cx="12700" cy="58419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/>
          <p:nvPr/>
        </p:nvCxnSpPr>
        <p:spPr>
          <a:xfrm rot="16200000" flipH="1">
            <a:off x="8291038" y="3665258"/>
            <a:ext cx="12700" cy="219073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/>
          <p:nvPr/>
        </p:nvCxnSpPr>
        <p:spPr>
          <a:xfrm rot="16200000" flipH="1">
            <a:off x="10481774" y="3665260"/>
            <a:ext cx="12700" cy="219073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/>
              <p:cNvSpPr txBox="1"/>
              <p:nvPr/>
            </p:nvSpPr>
            <p:spPr>
              <a:xfrm>
                <a:off x="257273" y="4997125"/>
                <a:ext cx="116712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ℎ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∪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0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12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50305040509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3" y="4997125"/>
                <a:ext cx="11671201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" t="-84" r="5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63525" y="6502459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/>
              <a:t>[PRTY20]</a:t>
            </a:r>
            <a:r>
              <a:rPr lang="zh-CN" altLang="en-US" sz="1200" dirty="0"/>
              <a:t> </a:t>
            </a:r>
            <a:r>
              <a:rPr lang="en-US" altLang="zh-CN" sz="1200" dirty="0"/>
              <a:t>B.</a:t>
            </a:r>
            <a:r>
              <a:rPr lang="zh-CN" altLang="en-US" sz="1200" dirty="0"/>
              <a:t> </a:t>
            </a:r>
            <a:r>
              <a:rPr lang="en-US" altLang="zh-CN" sz="1200" dirty="0" err="1"/>
              <a:t>Pinkas</a:t>
            </a:r>
            <a:r>
              <a:rPr lang="en-US" altLang="zh-CN" sz="1200" dirty="0"/>
              <a:t>, M. </a:t>
            </a:r>
            <a:r>
              <a:rPr lang="en-US" altLang="zh-CN" sz="1200" dirty="0" err="1"/>
              <a:t>Rosulek</a:t>
            </a:r>
            <a:r>
              <a:rPr lang="en-US" altLang="zh-CN" sz="1200" dirty="0"/>
              <a:t>, N. Trieu, A. </a:t>
            </a:r>
            <a:r>
              <a:rPr lang="en-US" altLang="zh-CN" sz="1200" dirty="0" err="1"/>
              <a:t>Yanai</a:t>
            </a:r>
            <a:r>
              <a:rPr lang="en-US" altLang="zh-CN" sz="1200" dirty="0"/>
              <a:t>. PSI from </a:t>
            </a:r>
            <a:r>
              <a:rPr lang="en-US" altLang="zh-CN" sz="1200" dirty="0" err="1"/>
              <a:t>PaXoS</a:t>
            </a:r>
            <a:r>
              <a:rPr lang="en-US" altLang="zh-CN" sz="1200" dirty="0"/>
              <a:t>: fast, malicious private set intersection.</a:t>
            </a:r>
            <a:r>
              <a:rPr lang="zh-CN" altLang="en-US" sz="1200" dirty="0"/>
              <a:t> </a:t>
            </a:r>
            <a:r>
              <a:rPr lang="en-US" altLang="zh-CN" sz="1200" dirty="0"/>
              <a:t>EUROCRYPT</a:t>
            </a:r>
            <a:r>
              <a:rPr lang="zh-CN" altLang="en-US" sz="1200" dirty="0"/>
              <a:t> </a:t>
            </a:r>
            <a:r>
              <a:rPr lang="en-US" altLang="zh-CN" sz="1200" dirty="0"/>
              <a:t>2020,</a:t>
            </a:r>
            <a:r>
              <a:rPr lang="zh-CN" altLang="en-US" sz="1200" dirty="0"/>
              <a:t> </a:t>
            </a:r>
            <a:r>
              <a:rPr lang="en-US" altLang="zh-CN" sz="1200" dirty="0"/>
              <a:t>pp. 739-767.</a:t>
            </a:r>
            <a:endParaRPr lang="en-US" altLang="zh-CN" sz="1200" dirty="0"/>
          </a:p>
        </p:txBody>
      </p:sp>
      <p:cxnSp>
        <p:nvCxnSpPr>
          <p:cNvPr id="3" name="直线箭头连接符 2"/>
          <p:cNvCxnSpPr/>
          <p:nvPr/>
        </p:nvCxnSpPr>
        <p:spPr>
          <a:xfrm>
            <a:off x="1239369" y="1951463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1921541" y="1951463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3285885" y="1951463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2603713" y="1951463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245391" y="3012845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3.2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Oblivious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Key-Value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Store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(OKVS)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39" name="五边形 38"/>
          <p:cNvSpPr/>
          <p:nvPr/>
        </p:nvSpPr>
        <p:spPr>
          <a:xfrm>
            <a:off x="263525" y="1097413"/>
            <a:ext cx="1671407" cy="380330"/>
          </a:xfrm>
          <a:prstGeom prst="homePlat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800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Sparse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OKVS</a:t>
            </a:r>
            <a:endParaRPr lang="zh-CN" altLang="en-US" b="1" kern="1200" dirty="0">
              <a:solidFill>
                <a:schemeClr val="tx1"/>
              </a:solidFill>
              <a:latin typeface="Times New Roman" panose="02020503050405090304" pitchFamily="18" charset="0"/>
              <a:ea typeface="微软雅黑" charset="-122"/>
              <a:cs typeface="Verdana" panose="020B080403050404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041645" y="2378466"/>
            <a:ext cx="120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Encode</a:t>
            </a:r>
            <a:endParaRPr kumimoji="1"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49825" y="1463324"/>
            <a:ext cx="1646176" cy="1792241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Sparse</a:t>
            </a:r>
            <a:r>
              <a:rPr kumimoji="1"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Part</a:t>
            </a:r>
            <a:endParaRPr kumimoji="1"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表格 54"/>
              <p:cNvGraphicFramePr>
                <a:graphicFrameLocks noGrp="1"/>
              </p:cNvGraphicFramePr>
              <p:nvPr/>
            </p:nvGraphicFramePr>
            <p:xfrm>
              <a:off x="272761" y="1849048"/>
              <a:ext cx="1214728" cy="15060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4728"/>
                  </a:tblGrid>
                  <a:tr h="3765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5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5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51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表格 54"/>
              <p:cNvGraphicFramePr>
                <a:graphicFrameLocks noGrp="1"/>
              </p:cNvGraphicFramePr>
              <p:nvPr/>
            </p:nvGraphicFramePr>
            <p:xfrm>
              <a:off x="272761" y="1849048"/>
              <a:ext cx="1214728" cy="15060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4728"/>
                  </a:tblGrid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7" name="梯形 56"/>
          <p:cNvSpPr/>
          <p:nvPr/>
        </p:nvSpPr>
        <p:spPr>
          <a:xfrm rot="16200000">
            <a:off x="1501295" y="2001692"/>
            <a:ext cx="2282685" cy="1214728"/>
          </a:xfrm>
          <a:prstGeom prst="trapezoid">
            <a:avLst>
              <a:gd name="adj" fmla="val 3155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3738434" y="1095973"/>
                <a:ext cx="720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kumimoji="1"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434" y="1095973"/>
                <a:ext cx="72062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6" t="-162" r="13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/>
          <p:cNvCxnSpPr/>
          <p:nvPr/>
        </p:nvCxnSpPr>
        <p:spPr>
          <a:xfrm>
            <a:off x="1585457" y="2022416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>
            <a:off x="1585457" y="2411514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/>
          <p:nvPr/>
        </p:nvCxnSpPr>
        <p:spPr>
          <a:xfrm>
            <a:off x="1585457" y="3189709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>
            <a:off x="3350348" y="2606729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>
            <a:off x="1585457" y="2800612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/>
              <p:cNvSpPr/>
              <p:nvPr/>
            </p:nvSpPr>
            <p:spPr>
              <a:xfrm>
                <a:off x="3738434" y="1465305"/>
                <a:ext cx="711390" cy="17922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434" y="1465305"/>
                <a:ext cx="711390" cy="1792241"/>
              </a:xfrm>
              <a:prstGeom prst="rect">
                <a:avLst/>
              </a:prstGeom>
              <a:blipFill rotWithShape="1">
                <a:blip r:embed="rId3"/>
                <a:stretch>
                  <a:fillRect l="-1365" t="-552" r="-1286" b="-496"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矩形 64"/>
              <p:cNvSpPr/>
              <p:nvPr/>
            </p:nvSpPr>
            <p:spPr>
              <a:xfrm>
                <a:off x="3738434" y="3348013"/>
                <a:ext cx="711390" cy="41481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434" y="3348013"/>
                <a:ext cx="711390" cy="414812"/>
              </a:xfrm>
              <a:prstGeom prst="rect">
                <a:avLst/>
              </a:prstGeom>
              <a:blipFill rotWithShape="1">
                <a:blip r:embed="rId4"/>
                <a:stretch>
                  <a:fillRect l="-1365" t="-2367" r="-1286" b="-2188"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4459061" y="3355111"/>
            <a:ext cx="1636939" cy="414811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Dense</a:t>
            </a:r>
            <a:r>
              <a:rPr kumimoji="1"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Part</a:t>
            </a:r>
            <a:endParaRPr kumimoji="1"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67" name="直线连接符 66"/>
          <p:cNvCxnSpPr/>
          <p:nvPr/>
        </p:nvCxnSpPr>
        <p:spPr>
          <a:xfrm>
            <a:off x="6096698" y="1097413"/>
            <a:ext cx="0" cy="26725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矩形 68"/>
              <p:cNvSpPr/>
              <p:nvPr/>
            </p:nvSpPr>
            <p:spPr>
              <a:xfrm>
                <a:off x="6105940" y="1355278"/>
                <a:ext cx="5822532" cy="2414644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/>
                  <a:t>Sparse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properties</a:t>
                </a:r>
                <a:endParaRPr lang="en-US" altLang="zh-CN" b="1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≫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,</a:t>
                </a:r>
                <a:r>
                  <a:rPr lang="zh-CN" altLang="en-US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e.g.,</a:t>
                </a:r>
                <a:r>
                  <a:rPr lang="zh-CN" altLang="en-US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zh-CN" alt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18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kumimoji="1"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altLang="zh-CN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is sparse with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constant weight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.</a:t>
                </a:r>
                <a:endParaRPr lang="en-US" altLang="zh-CN" sz="18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altLang="zh-CN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is dense with</a:t>
                </a:r>
                <a:r>
                  <a:rPr lang="zh-CN" altLang="en-US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random</a:t>
                </a:r>
                <a:r>
                  <a:rPr lang="zh-CN" altLang="en-US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weight.</a:t>
                </a:r>
                <a:endParaRPr lang="en-US" altLang="zh-CN" sz="18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Instantiations</a:t>
                </a:r>
                <a:endParaRPr lang="en-US" altLang="zh-CN" b="1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Garbled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Cuckoo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Table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[GPR+21]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is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Sparse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OKVS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with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zh-CN" alt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,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and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.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40" y="1355278"/>
                <a:ext cx="5822532" cy="2414644"/>
              </a:xfrm>
              <a:prstGeom prst="rect">
                <a:avLst/>
              </a:prstGeom>
              <a:blipFill rotWithShape="1">
                <a:blip r:embed="rId5"/>
                <a:stretch>
                  <a:fillRect l="-7" t="-8" r="11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/>
          <p:cNvSpPr/>
          <p:nvPr/>
        </p:nvSpPr>
        <p:spPr>
          <a:xfrm>
            <a:off x="263525" y="6502459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/>
              <a:t>[GPR+23]</a:t>
            </a:r>
            <a:r>
              <a:rPr lang="zh-CN" altLang="en-US" sz="1200" dirty="0"/>
              <a:t> </a:t>
            </a:r>
            <a:r>
              <a:rPr lang="en-US" altLang="zh-CN" sz="1200" dirty="0"/>
              <a:t>G.</a:t>
            </a:r>
            <a:r>
              <a:rPr lang="zh-CN" altLang="en-US" sz="1200" dirty="0"/>
              <a:t> </a:t>
            </a:r>
            <a:r>
              <a:rPr lang="en-GB" altLang="zh-CN" sz="1200" dirty="0" err="1"/>
              <a:t>Garimella</a:t>
            </a:r>
            <a:r>
              <a:rPr lang="en-GB" altLang="zh-CN" sz="1200" dirty="0"/>
              <a:t>, B</a:t>
            </a:r>
            <a:r>
              <a:rPr lang="en-US" altLang="zh-CN" sz="1200" dirty="0"/>
              <a:t>.</a:t>
            </a:r>
            <a:r>
              <a:rPr lang="en-GB" altLang="zh-CN" sz="1200" dirty="0"/>
              <a:t> </a:t>
            </a:r>
            <a:r>
              <a:rPr lang="en-GB" altLang="zh-CN" sz="1200" dirty="0" err="1"/>
              <a:t>Pinkas</a:t>
            </a:r>
            <a:r>
              <a:rPr lang="en-GB" altLang="zh-CN" sz="1200" dirty="0"/>
              <a:t>, M</a:t>
            </a:r>
            <a:r>
              <a:rPr lang="en-US" altLang="zh-CN" sz="1200" dirty="0"/>
              <a:t>.</a:t>
            </a:r>
            <a:r>
              <a:rPr lang="en-GB" altLang="zh-CN" sz="1200" dirty="0"/>
              <a:t> </a:t>
            </a:r>
            <a:r>
              <a:rPr lang="en-GB" altLang="zh-CN" sz="1200" dirty="0" err="1"/>
              <a:t>Rosulek</a:t>
            </a:r>
            <a:r>
              <a:rPr lang="en-GB" altLang="zh-CN" sz="1200" dirty="0"/>
              <a:t>, N</a:t>
            </a:r>
            <a:r>
              <a:rPr lang="en-US" altLang="zh-CN" sz="1200" dirty="0"/>
              <a:t>.</a:t>
            </a:r>
            <a:r>
              <a:rPr lang="en-GB" altLang="zh-CN" sz="1200" dirty="0"/>
              <a:t> Trieu, A</a:t>
            </a:r>
            <a:r>
              <a:rPr lang="en-US" altLang="zh-CN" sz="1200" dirty="0"/>
              <a:t>.</a:t>
            </a:r>
            <a:r>
              <a:rPr lang="en-GB" altLang="zh-CN" sz="1200" dirty="0"/>
              <a:t> </a:t>
            </a:r>
            <a:r>
              <a:rPr lang="en-GB" altLang="zh-CN" sz="1200" dirty="0" err="1"/>
              <a:t>Yanai</a:t>
            </a:r>
            <a:r>
              <a:rPr lang="en-GB" altLang="zh-CN" sz="1200" dirty="0"/>
              <a:t>. Oblivious key-value stores and amplification for private set intersection. CRYPTO 2021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GB" altLang="zh-CN" sz="1200" dirty="0"/>
              <a:t>pp. 395-425.</a:t>
            </a:r>
            <a:endParaRPr lang="en-US" altLang="zh-CN" sz="1200" dirty="0"/>
          </a:p>
        </p:txBody>
      </p:sp>
      <p:sp>
        <p:nvSpPr>
          <p:cNvPr id="2" name="五边形 1"/>
          <p:cNvSpPr/>
          <p:nvPr/>
        </p:nvSpPr>
        <p:spPr>
          <a:xfrm>
            <a:off x="272761" y="3792862"/>
            <a:ext cx="4544168" cy="380330"/>
          </a:xfrm>
          <a:prstGeom prst="homePlat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800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Communication-Efficient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Decoding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charset="-122"/>
                <a:cs typeface="Verdana" panose="020B0804030504040204" pitchFamily="34" charset="0"/>
              </a:rPr>
              <a:t>(CED)</a:t>
            </a:r>
            <a:endParaRPr lang="zh-CN" altLang="en-US" b="1" kern="1200" dirty="0">
              <a:solidFill>
                <a:schemeClr val="tx1"/>
              </a:solidFill>
              <a:latin typeface="Times New Roman" panose="02020503050405090304" pitchFamily="18" charset="0"/>
              <a:ea typeface="微软雅黑" charset="-122"/>
              <a:cs typeface="Verdana" panose="020B080403050404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3525" y="4565680"/>
            <a:ext cx="1056408" cy="1468583"/>
            <a:chOff x="277087" y="1581727"/>
            <a:chExt cx="1089025" cy="14685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882164" y="4573495"/>
            <a:ext cx="1046311" cy="1460768"/>
            <a:chOff x="10835984" y="1584181"/>
            <a:chExt cx="1089025" cy="146076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p:cxnSp>
        <p:nvCxnSpPr>
          <p:cNvPr id="20" name="直线箭头连接符 19"/>
          <p:cNvCxnSpPr/>
          <p:nvPr/>
        </p:nvCxnSpPr>
        <p:spPr>
          <a:xfrm>
            <a:off x="4296005" y="5125252"/>
            <a:ext cx="360022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7896224" y="4158823"/>
                <a:ext cx="28082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4" y="4158823"/>
                <a:ext cx="2808287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23" t="-56" r="11" b="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487488" y="4162351"/>
                <a:ext cx="28082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4162351"/>
                <a:ext cx="280828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1" t="-152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1487488" y="4542367"/>
                <a:ext cx="2804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lit/>
                        </m:rP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Encode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4542367"/>
                <a:ext cx="2804414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1" t="-57" r="20" b="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4291902" y="4740168"/>
                <a:ext cx="3600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902" y="4740168"/>
                <a:ext cx="3600218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6" t="-143" r="9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7892120" y="5284759"/>
                <a:ext cx="2804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kumimoji="1" lang="en-US" altLang="zh-CN" b="0" i="0" smtClean="0">
                              <a:latin typeface="Arial" panose="020B0604020202090204" pitchFamily="34" charset="0"/>
                              <a:cs typeface="Arial" panose="020B0604020202090204" pitchFamily="34" charset="0"/>
                            </a:rPr>
                            <m:t>sparse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20" y="5284759"/>
                <a:ext cx="280441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2" t="-78" r="21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>
          <a:xfrm>
            <a:off x="5446491" y="5318930"/>
            <a:ext cx="1323762" cy="7688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BatchPIR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1" name="直线箭头连接符 40"/>
          <p:cNvCxnSpPr/>
          <p:nvPr/>
        </p:nvCxnSpPr>
        <p:spPr>
          <a:xfrm flipH="1">
            <a:off x="6770253" y="5469231"/>
            <a:ext cx="11352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6779489" y="5961214"/>
            <a:ext cx="11259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305010" y="5487686"/>
            <a:ext cx="11383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1487488" y="5299682"/>
                <a:ext cx="2804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5299682"/>
                <a:ext cx="2804414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11" t="-164" r="20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7892120" y="5764533"/>
                <a:ext cx="2804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20" y="5764533"/>
                <a:ext cx="2804414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12" t="-1" r="21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7905461" y="6125332"/>
                <a:ext cx="2804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Decode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9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9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Arial" panose="020B060402020209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Arial" panose="020B0604020202090204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Arial" panose="020B060402020209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9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9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9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9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61" y="6125332"/>
                <a:ext cx="2804414" cy="369332"/>
              </a:xfrm>
              <a:prstGeom prst="rect">
                <a:avLst/>
              </a:prstGeom>
              <a:blipFill rotWithShape="1">
                <a:blip r:embed="rId15"/>
                <a:stretch>
                  <a:fillRect l="-12" t="-33" r="21" b="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4294704" y="6150195"/>
                <a:ext cx="35958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communications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704" y="6150195"/>
                <a:ext cx="3595829" cy="338554"/>
              </a:xfrm>
              <a:prstGeom prst="rect">
                <a:avLst/>
              </a:prstGeom>
              <a:blipFill rotWithShape="1">
                <a:blip r:embed="rId16"/>
                <a:stretch>
                  <a:fillRect l="-6" t="-65" r="1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3.3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Our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First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Construction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3525" y="3120601"/>
            <a:ext cx="1056408" cy="1468583"/>
            <a:chOff x="277087" y="1581727"/>
            <a:chExt cx="1089025" cy="14685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82164" y="3128416"/>
            <a:ext cx="1046311" cy="1460768"/>
            <a:chOff x="10835984" y="1584181"/>
            <a:chExt cx="1089025" cy="146076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3" t="-94" r="11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" t="-48" r="23" b="156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连接符 12"/>
          <p:cNvCxnSpPr/>
          <p:nvPr/>
        </p:nvCxnSpPr>
        <p:spPr>
          <a:xfrm>
            <a:off x="1487487" y="1486175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96868" y="1491409"/>
            <a:ext cx="2798906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hash-to-bin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496721" y="1980506"/>
                <a:ext cx="92077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1" y="1980506"/>
                <a:ext cx="9207791" cy="307777"/>
              </a:xfrm>
              <a:prstGeom prst="rect">
                <a:avLst/>
              </a:prstGeom>
              <a:blipFill rotWithShape="1">
                <a:blip r:embed="rId5"/>
                <a:stretch>
                  <a:fillRect t="-187" r="3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1496722" y="3213787"/>
            <a:ext cx="6394883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p-PEQT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17" name="直线连接符 16"/>
          <p:cNvCxnSpPr/>
          <p:nvPr/>
        </p:nvCxnSpPr>
        <p:spPr>
          <a:xfrm>
            <a:off x="1496724" y="2357032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490494" y="2368425"/>
            <a:ext cx="6410887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mqOPRF</a:t>
            </a:r>
            <a:r>
              <a:rPr lang="zh-CN" altLang="en-US" dirty="0"/>
              <a:t> </a:t>
            </a:r>
            <a:r>
              <a:rPr lang="en-US" altLang="zh-CN" dirty="0"/>
              <a:t>(Enabling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offline-preprocessing)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492106" y="3189293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494449" y="2844139"/>
                <a:ext cx="92077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449" y="2844139"/>
                <a:ext cx="92077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3" t="-198" r="6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5518348" y="5578696"/>
            <a:ext cx="1159921" cy="64158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p-PEQT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H="1">
            <a:off x="6678269" y="5750436"/>
            <a:ext cx="121333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H="1">
            <a:off x="4292827" y="6074286"/>
            <a:ext cx="121333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4286410" y="5750436"/>
            <a:ext cx="12197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7903337" y="5627878"/>
                <a:ext cx="28082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337" y="5627878"/>
                <a:ext cx="2808289" cy="338554"/>
              </a:xfrm>
              <a:prstGeom prst="rect">
                <a:avLst/>
              </a:prstGeom>
              <a:blipFill rotWithShape="1">
                <a:blip r:embed="rId6"/>
                <a:stretch>
                  <a:fillRect l="-5" t="-150" r="16" b="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7904388" y="3759736"/>
                <a:ext cx="2808289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388" y="3759736"/>
                <a:ext cx="2808289" cy="370294"/>
              </a:xfrm>
              <a:prstGeom prst="rect">
                <a:avLst/>
              </a:prstGeom>
              <a:blipFill rotWithShape="1">
                <a:blip r:embed="rId7"/>
                <a:stretch>
                  <a:fillRect l="-19" t="-145" r="8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1486285" y="3861005"/>
                <a:ext cx="2808289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85" y="3861005"/>
                <a:ext cx="2808289" cy="370294"/>
              </a:xfrm>
              <a:prstGeom prst="rect">
                <a:avLst/>
              </a:prstGeom>
              <a:blipFill rotWithShape="1">
                <a:blip r:embed="rId8"/>
                <a:stretch>
                  <a:fillRect l="-14" t="-55" r="2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7899769" y="4263913"/>
                <a:ext cx="28082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769" y="4263913"/>
                <a:ext cx="2808289" cy="338554"/>
              </a:xfrm>
              <a:prstGeom prst="rect">
                <a:avLst/>
              </a:prstGeom>
              <a:blipFill rotWithShape="1">
                <a:blip r:embed="rId6"/>
                <a:stretch>
                  <a:fillRect l="-13" t="-154" r="2" b="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1496590" y="5592530"/>
                <a:ext cx="28082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0" y="5592530"/>
                <a:ext cx="2808289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19" t="-25" r="8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1494449" y="5900917"/>
                <a:ext cx="2810430" cy="33855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449" y="5900917"/>
                <a:ext cx="2810430" cy="338554"/>
              </a:xfrm>
              <a:prstGeom prst="rect">
                <a:avLst/>
              </a:prstGeom>
              <a:blipFill rotWithShape="1">
                <a:blip r:embed="rId10"/>
                <a:stretch>
                  <a:fillRect l="-10" t="-147" r="8" b="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1486285" y="4862620"/>
                <a:ext cx="9218228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FF0000"/>
                    </a:solidFill>
                  </a:rPr>
                  <a:t>Client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retrievals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some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values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from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server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according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to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its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keys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via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via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sparse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OKVS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(CED).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85" y="4862620"/>
                <a:ext cx="9218228" cy="374974"/>
              </a:xfrm>
              <a:prstGeom prst="rect">
                <a:avLst/>
              </a:prstGeom>
              <a:blipFill rotWithShape="1">
                <a:blip r:embed="rId11"/>
                <a:stretch>
                  <a:fillRect l="-4" t="-113" r="3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5446491" y="3882012"/>
            <a:ext cx="1323762" cy="7688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/>
          <p:cNvCxnSpPr/>
          <p:nvPr/>
        </p:nvCxnSpPr>
        <p:spPr>
          <a:xfrm flipH="1">
            <a:off x="6770253" y="4032313"/>
            <a:ext cx="11352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6779489" y="4524296"/>
            <a:ext cx="11259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4305010" y="4050768"/>
            <a:ext cx="11383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3.4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Our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Second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Construction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3525" y="3120601"/>
            <a:ext cx="1056408" cy="1468583"/>
            <a:chOff x="277087" y="1581727"/>
            <a:chExt cx="1089025" cy="14685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82164" y="3128416"/>
            <a:ext cx="1046311" cy="1460768"/>
            <a:chOff x="10835984" y="1584181"/>
            <a:chExt cx="1089025" cy="146076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4" y="1098262"/>
                <a:ext cx="280828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3" t="-94" r="11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4" y="1094919"/>
                <a:ext cx="279905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" t="-48" r="23" b="156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连接符 12"/>
          <p:cNvCxnSpPr/>
          <p:nvPr/>
        </p:nvCxnSpPr>
        <p:spPr>
          <a:xfrm>
            <a:off x="1487487" y="1486175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96868" y="1491409"/>
            <a:ext cx="2798906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ElGamal</a:t>
            </a:r>
            <a:r>
              <a:rPr lang="zh-CN" altLang="en-US" dirty="0"/>
              <a:t> </a:t>
            </a:r>
            <a:r>
              <a:rPr lang="en-US" altLang="zh-CN" dirty="0"/>
              <a:t>Encryption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96722" y="2944367"/>
            <a:ext cx="6394883" cy="49145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Re-Randomize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1486285" y="2064862"/>
                <a:ext cx="28082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𝑝𝑘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𝑠𝑘</m:t>
                          </m:r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kumimoji="1" lang="en-US" altLang="zh-CN" sz="160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KeyGen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85" y="2064862"/>
                <a:ext cx="2808289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14" t="-141" r="2" b="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/>
          <p:cNvCxnSpPr/>
          <p:nvPr/>
        </p:nvCxnSpPr>
        <p:spPr>
          <a:xfrm flipH="1">
            <a:off x="4305873" y="5038054"/>
            <a:ext cx="35953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446491" y="3457472"/>
            <a:ext cx="1323762" cy="7688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/>
          <p:cNvCxnSpPr/>
          <p:nvPr/>
        </p:nvCxnSpPr>
        <p:spPr>
          <a:xfrm flipH="1">
            <a:off x="6770253" y="3607773"/>
            <a:ext cx="11352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6779489" y="4099756"/>
            <a:ext cx="11259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4305010" y="3626228"/>
            <a:ext cx="11383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496590" y="2464079"/>
                <a:ext cx="28082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kumimoji="1" lang="en-US" altLang="zh-CN" sz="1600" b="0" i="0" smtClean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m:t>Enc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𝑝𝑘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0" y="2464079"/>
                <a:ext cx="2808289" cy="338554"/>
              </a:xfrm>
              <a:prstGeom prst="rect">
                <a:avLst/>
              </a:prstGeom>
              <a:blipFill rotWithShape="1">
                <a:blip r:embed="rId6"/>
                <a:stretch>
                  <a:fillRect l="-19" t="-82" r="8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连接符 2"/>
          <p:cNvCxnSpPr/>
          <p:nvPr/>
        </p:nvCxnSpPr>
        <p:spPr>
          <a:xfrm>
            <a:off x="1486285" y="2912203"/>
            <a:ext cx="92124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486285" y="3444626"/>
                <a:ext cx="28082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85" y="3444626"/>
                <a:ext cx="2808289" cy="338554"/>
              </a:xfrm>
              <a:prstGeom prst="rect">
                <a:avLst/>
              </a:prstGeom>
              <a:blipFill rotWithShape="1">
                <a:blip r:embed="rId7"/>
                <a:stretch>
                  <a:fillRect l="-14" t="-114" r="2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7904388" y="3433165"/>
                <a:ext cx="28082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388" y="3433165"/>
                <a:ext cx="2808289" cy="338554"/>
              </a:xfrm>
              <a:prstGeom prst="rect">
                <a:avLst/>
              </a:prstGeom>
              <a:blipFill rotWithShape="1">
                <a:blip r:embed="rId8"/>
                <a:stretch>
                  <a:fillRect l="-19" t="-105" r="8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7914006" y="3916588"/>
                <a:ext cx="28082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06" y="3916588"/>
                <a:ext cx="2808289" cy="338554"/>
              </a:xfrm>
              <a:prstGeom prst="rect">
                <a:avLst/>
              </a:prstGeom>
              <a:blipFill rotWithShape="1">
                <a:blip r:embed="rId9"/>
                <a:stretch>
                  <a:fillRect t="-160" r="1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7903121" y="4444542"/>
                <a:ext cx="2808289" cy="445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600" b="0" i="0" smtClean="0">
                                  <a:solidFill>
                                    <a:schemeClr val="tx1"/>
                                  </a:solidFill>
                                  <a:latin typeface="Arial" panose="020B0604020202090204" pitchFamily="34" charset="0"/>
                                  <a:cs typeface="Arial" panose="020B0604020202090204" pitchFamily="34" charset="0"/>
                                </a:rPr>
                                <m:t>ReRand</m:t>
                              </m:r>
                              <m:d>
                                <m:d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9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90204" pitchFamily="34" charset="0"/>
                                    </a:rPr>
                                    <m:t>𝑝𝑘</m:t>
                                  </m:r>
                                  <m: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90204" pitchFamily="34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9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9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90204" pitchFamily="34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90204" pitchFamily="34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121" y="4444542"/>
                <a:ext cx="2808289" cy="445507"/>
              </a:xfrm>
              <a:prstGeom prst="rect">
                <a:avLst/>
              </a:prstGeom>
              <a:blipFill rotWithShape="1">
                <a:blip r:embed="rId10"/>
                <a:stretch>
                  <a:fillRect l="-19" t="-40" r="8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/>
          <p:cNvCxnSpPr/>
          <p:nvPr/>
        </p:nvCxnSpPr>
        <p:spPr>
          <a:xfrm>
            <a:off x="4295775" y="2464079"/>
            <a:ext cx="35953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4304879" y="2119382"/>
                <a:ext cx="35862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9" y="2119382"/>
                <a:ext cx="3586275" cy="338554"/>
              </a:xfrm>
              <a:prstGeom prst="rect">
                <a:avLst/>
              </a:prstGeom>
              <a:blipFill rotWithShape="1">
                <a:blip r:embed="rId11"/>
                <a:stretch>
                  <a:fillRect l="-6" t="-114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/>
              <p:cNvSpPr txBox="1"/>
              <p:nvPr/>
            </p:nvSpPr>
            <p:spPr>
              <a:xfrm>
                <a:off x="4304879" y="4681045"/>
                <a:ext cx="35862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9" y="4681045"/>
                <a:ext cx="3586275" cy="338554"/>
              </a:xfrm>
              <a:prstGeom prst="rect">
                <a:avLst/>
              </a:prstGeom>
              <a:blipFill rotWithShape="1">
                <a:blip r:embed="rId12"/>
                <a:stretch>
                  <a:fillRect l="-6" t="-136" b="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1496590" y="5204575"/>
                <a:ext cx="2797984" cy="878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CN" sz="1600" b="0" i="0" smtClean="0">
                                    <a:latin typeface="Arial" panose="020B0604020202090204" pitchFamily="34" charset="0"/>
                                    <a:cs typeface="Arial" panose="020B0604020202090204" pitchFamily="34" charset="0"/>
                                  </a:rPr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1600">
                                    <a:latin typeface="Arial" panose="020B0604020202090204" pitchFamily="34" charset="0"/>
                                    <a:cs typeface="Arial" panose="020B0604020202090204" pitchFamily="34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1600" b="0" i="0" smtClean="0">
                                    <a:latin typeface="Arial" panose="020B0604020202090204" pitchFamily="34" charset="0"/>
                                    <a:cs typeface="Arial" panose="020B0604020202090204" pitchFamily="34" charset="0"/>
                                  </a:rPr>
                                  <m:t>c</m:t>
                                </m:r>
                                <m:d>
                                  <m:d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cs typeface="Arial" panose="020B060402020209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cs typeface="Arial" panose="020B0604020202090204" pitchFamily="34" charset="0"/>
                                      </a:rPr>
                                      <m:t>𝑠𝑘</m:t>
                                    </m:r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cs typeface="Arial" panose="020B0604020202090204" pitchFamily="34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Arial" panose="020B0604020202090204" pitchFamily="34" charset="0"/>
                                  </a:rPr>
                                  <m:t>=</m:t>
                                </m:r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Arial" panose="020B060402020209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CN" sz="1600">
                                    <a:latin typeface="Arial" panose="020B0604020202090204" pitchFamily="34" charset="0"/>
                                    <a:cs typeface="Arial" panose="020B0604020202090204" pitchFamily="34" charset="0"/>
                                  </a:rPr>
                                  <m:t>Dec</m:t>
                                </m:r>
                                <m:d>
                                  <m:d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cs typeface="Arial" panose="020B060402020209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cs typeface="Arial" panose="020B0604020202090204" pitchFamily="34" charset="0"/>
                                      </a:rPr>
                                      <m:t>𝑠𝑘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cs typeface="Arial" panose="020B0604020202090204" pitchFamily="34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90204" pitchFamily="34" charset="0"/>
                                  </a:rPr>
                                  <m:t>≠</m:t>
                                </m:r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cs typeface="Arial" panose="020B060402020209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0" y="5204575"/>
                <a:ext cx="2797984" cy="878446"/>
              </a:xfrm>
              <a:prstGeom prst="rect">
                <a:avLst/>
              </a:prstGeom>
              <a:blipFill rotWithShape="1">
                <a:blip r:embed="rId13"/>
                <a:stretch>
                  <a:fillRect l="-19" t="-13" r="2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1486285" y="6152575"/>
            <a:ext cx="9218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Client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directly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retrievals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membership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information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from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server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using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</a:rPr>
              <a:t>ElGamal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Encryption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[ZCL+23].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63525" y="6494377"/>
            <a:ext cx="11664950" cy="36362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[ZCL+23]</a:t>
            </a:r>
            <a:r>
              <a:rPr lang="zh-CN" altLang="en-US" dirty="0"/>
              <a:t> </a:t>
            </a:r>
            <a:r>
              <a:rPr lang="en-US" altLang="zh-CN" dirty="0"/>
              <a:t>C.</a:t>
            </a:r>
            <a:r>
              <a:rPr lang="zh-CN" altLang="en-US" dirty="0"/>
              <a:t> </a:t>
            </a:r>
            <a:r>
              <a:rPr lang="en-US" altLang="zh-CN" dirty="0"/>
              <a:t>Zhang,</a:t>
            </a:r>
            <a:r>
              <a:rPr lang="zh-CN" altLang="en-US" dirty="0"/>
              <a:t> </a:t>
            </a:r>
            <a:r>
              <a:rPr lang="en-US" altLang="zh-CN" dirty="0"/>
              <a:t>Y.</a:t>
            </a:r>
            <a:r>
              <a:rPr lang="zh-CN" altLang="en-US" dirty="0"/>
              <a:t> </a:t>
            </a:r>
            <a:r>
              <a:rPr lang="en-US" altLang="zh-CN" dirty="0"/>
              <a:t>Chen,</a:t>
            </a:r>
            <a:r>
              <a:rPr lang="zh-CN" altLang="en-US" dirty="0"/>
              <a:t> </a:t>
            </a:r>
            <a:r>
              <a:rPr lang="en-US" altLang="zh-CN" dirty="0"/>
              <a:t>W.</a:t>
            </a:r>
            <a:r>
              <a:rPr lang="zh-CN" altLang="en-US" dirty="0"/>
              <a:t> </a:t>
            </a:r>
            <a:r>
              <a:rPr lang="en-US" altLang="zh-CN" dirty="0"/>
              <a:t>Liu,</a:t>
            </a:r>
            <a:r>
              <a:rPr lang="zh-CN" altLang="en-US" dirty="0"/>
              <a:t> </a:t>
            </a:r>
            <a:r>
              <a:rPr lang="en-US" altLang="zh-CN" dirty="0"/>
              <a:t>M.</a:t>
            </a:r>
            <a:r>
              <a:rPr lang="zh-CN" altLang="en-US" dirty="0"/>
              <a:t> </a:t>
            </a:r>
            <a:r>
              <a:rPr lang="en-US" altLang="zh-CN" dirty="0"/>
              <a:t>Zhang,</a:t>
            </a:r>
            <a:r>
              <a:rPr lang="zh-CN" altLang="en-US" dirty="0"/>
              <a:t> </a:t>
            </a:r>
            <a:r>
              <a:rPr lang="en-US" altLang="zh-CN" dirty="0"/>
              <a:t>D.</a:t>
            </a:r>
            <a:r>
              <a:rPr lang="zh-CN" altLang="en-US" dirty="0"/>
              <a:t> </a:t>
            </a:r>
            <a:r>
              <a:rPr lang="en-US" altLang="zh-CN" dirty="0"/>
              <a:t>Lin.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Multi-Query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Membership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r>
              <a:rPr lang="zh-CN" altLang="en-US" dirty="0"/>
              <a:t> </a:t>
            </a:r>
            <a:r>
              <a:rPr lang="en-US" altLang="zh-CN" dirty="0"/>
              <a:t>USENIX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2023,</a:t>
            </a:r>
            <a:r>
              <a:rPr lang="zh-CN" altLang="en-US" dirty="0"/>
              <a:t> </a:t>
            </a:r>
            <a:r>
              <a:rPr lang="en-US" altLang="zh-CN" dirty="0"/>
              <a:t>pp.</a:t>
            </a:r>
            <a:r>
              <a:rPr lang="zh-CN" altLang="en-US" dirty="0"/>
              <a:t> </a:t>
            </a:r>
            <a:r>
              <a:rPr lang="en-US" altLang="zh-CN" dirty="0"/>
              <a:t>337-354.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Outline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62126" y="3213317"/>
            <a:ext cx="6282339" cy="1149166"/>
            <a:chOff x="2238540" y="915506"/>
            <a:chExt cx="6282339" cy="1149166"/>
          </a:xfrm>
        </p:grpSpPr>
        <p:sp>
          <p:nvSpPr>
            <p:cNvPr id="3" name="前言"/>
            <p:cNvSpPr txBox="1"/>
            <p:nvPr/>
          </p:nvSpPr>
          <p:spPr>
            <a:xfrm>
              <a:off x="4412784" y="915506"/>
              <a:ext cx="4108095" cy="1149166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Implementation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Details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4" name="00"/>
            <p:cNvSpPr txBox="1"/>
            <p:nvPr/>
          </p:nvSpPr>
          <p:spPr>
            <a:xfrm>
              <a:off x="2238540" y="1168598"/>
              <a:ext cx="1322094" cy="642982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</a:rPr>
                <a:t>04</a:t>
              </a:r>
              <a:endParaRPr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>
              <a:off x="3532100" y="1337335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4.1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Implementation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3525" y="1091745"/>
            <a:ext cx="11664948" cy="530526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protocols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re-implement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UPSU</a:t>
            </a:r>
            <a:r>
              <a:rPr lang="zh-CN" altLang="en-US" dirty="0"/>
              <a:t> </a:t>
            </a:r>
            <a:r>
              <a:rPr lang="en-US" altLang="zh-CN" dirty="0"/>
              <a:t>[TCLZ23]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open-source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mpc4j.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761" y="6489700"/>
            <a:ext cx="11664948" cy="36109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b="1" dirty="0"/>
              <a:t>Remark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GB" altLang="zh-CN" dirty="0">
                <a:hlinkClick r:id="rId1"/>
              </a:rPr>
              <a:t>https://github.com/alibaba-edu/mpc4j</a:t>
            </a:r>
            <a:r>
              <a:rPr lang="zh-CN" altLang="en-US" dirty="0"/>
              <a:t> </a:t>
            </a:r>
            <a:r>
              <a:rPr lang="en-US" altLang="zh-CN" dirty="0"/>
              <a:t>(current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1.1.2).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944" b="11274"/>
          <a:stretch>
            <a:fillRect/>
          </a:stretch>
        </p:blipFill>
        <p:spPr>
          <a:xfrm>
            <a:off x="1211655" y="1622271"/>
            <a:ext cx="9781432" cy="48674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4.2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Performance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/>
            </p:nvGraphicFramePr>
            <p:xfrm>
              <a:off x="263526" y="1014030"/>
              <a:ext cx="11664951" cy="581112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22274"/>
                    <a:gridCol w="440871"/>
                    <a:gridCol w="158694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</a:tblGrid>
                  <a:tr h="243288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dirty="0">
                              <a:effectLst/>
                            </a:rPr>
                            <a:t>Parameter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Protocol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Communication (MB)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LAN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rowSpan="24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400" b="0" i="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400" b="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9.71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14.46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4.02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4.04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174.53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8.30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12.05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15.02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2.71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28.79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3.27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173.45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9.29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38.01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40.16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8.11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52.31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8.32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197.53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180000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3.38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2.01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9.59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4.44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10.13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21.93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14.99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0.86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17.19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31.25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2.18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175.06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8.04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14.00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2.00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30.94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175.34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7.98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2.32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37.57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52.14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196.42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180000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4.11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9.95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1.44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21.78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24.58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38.30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3.42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183.08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14.15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21.43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0.95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38.66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182.88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1.70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59.15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61.30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76.01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4.35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219.35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17.46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180000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altLang="zh-CN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9.70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14.97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2.33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2.31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4.33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9.99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5.71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22.67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1.28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25.34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3.37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39.50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6.99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184.55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49.83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6.07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22.17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25.39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39.45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184.40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54.09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124.79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128.02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4.21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141.98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7.05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286.85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36.41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/>
            </p:nvGraphicFramePr>
            <p:xfrm>
              <a:off x="263526" y="1014030"/>
              <a:ext cx="11664951" cy="581112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22274"/>
                    <a:gridCol w="440871"/>
                    <a:gridCol w="158694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</a:tblGrid>
                  <a:tr h="243288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dirty="0">
                              <a:effectLst/>
                            </a:rPr>
                            <a:t>Parameter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Protocol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Communication (MB)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LAN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25095">
                    <a:tc rowSpan="2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950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9.71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14.46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4.02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4.04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174.53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8.30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12.05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15.02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2.71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28.79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3.27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173.45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9.29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38.01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40.16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8.11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52.31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8.32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197.53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180000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05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3.38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2.01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9.59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4.44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10.13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21.93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14.99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0.86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17.19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31.25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2.18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175.06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8.04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14.00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2.00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30.94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175.34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7.98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2.32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37.57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52.14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196.42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180000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05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4.11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9.95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1.44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21.78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24.58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38.30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3.42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183.08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14.15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21.43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0.95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38.66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182.88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1.70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59.15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61.30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76.01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4.35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219.35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17.46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180000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05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9.70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14.97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2.33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2.31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4.33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9.99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5.71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22.67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1.28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25.34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3.37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39.50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6.99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184.55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49.83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6.07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22.17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1.16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25.39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39.45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184.40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54.09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124.79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128.02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4.21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141.98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7.05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286.85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36.41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9" name="组合 6"/>
          <p:cNvGrpSpPr/>
          <p:nvPr/>
        </p:nvGrpSpPr>
        <p:grpSpPr>
          <a:xfrm>
            <a:off x="6841516" y="587161"/>
            <a:ext cx="4494169" cy="338554"/>
            <a:chOff x="3224208" y="303520"/>
            <a:chExt cx="4494169" cy="338554"/>
          </a:xfrm>
        </p:grpSpPr>
        <p:sp>
          <p:nvSpPr>
            <p:cNvPr id="20" name="文本框 8"/>
            <p:cNvSpPr txBox="1"/>
            <p:nvPr/>
          </p:nvSpPr>
          <p:spPr>
            <a:xfrm>
              <a:off x="3604133" y="303520"/>
              <a:ext cx="41142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The best result                The second-best result</a:t>
              </a:r>
              <a:endPara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21" name="矩形 9"/>
            <p:cNvSpPr/>
            <p:nvPr/>
          </p:nvSpPr>
          <p:spPr>
            <a:xfrm>
              <a:off x="3224208" y="388543"/>
              <a:ext cx="411173" cy="168508"/>
            </a:xfrm>
            <a:prstGeom prst="rect">
              <a:avLst/>
            </a:prstGeom>
            <a:solidFill>
              <a:srgbClr val="CCFECC"/>
            </a:solidFill>
            <a:ln w="12700"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3200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  <a:sym typeface="微软雅黑"/>
              </a:endParaRPr>
            </a:p>
          </p:txBody>
        </p:sp>
        <p:sp>
          <p:nvSpPr>
            <p:cNvPr id="22" name="矩形 10"/>
            <p:cNvSpPr/>
            <p:nvPr/>
          </p:nvSpPr>
          <p:spPr>
            <a:xfrm>
              <a:off x="5213528" y="388543"/>
              <a:ext cx="411173" cy="168508"/>
            </a:xfrm>
            <a:prstGeom prst="rect">
              <a:avLst/>
            </a:prstGeom>
            <a:solidFill>
              <a:srgbClr val="DFDEFF"/>
            </a:solidFill>
            <a:ln w="12700"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3200">
                <a:solidFill>
                  <a:srgbClr val="DFDDFF"/>
                </a:solidFill>
                <a:latin typeface="微软雅黑" charset="-122"/>
                <a:ea typeface="微软雅黑" charset="-122"/>
                <a:cs typeface="微软雅黑" charset="-122"/>
                <a:sym typeface="微软雅黑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4.2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Performance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18" name="组合 6"/>
          <p:cNvGrpSpPr/>
          <p:nvPr/>
        </p:nvGrpSpPr>
        <p:grpSpPr>
          <a:xfrm>
            <a:off x="6841516" y="587161"/>
            <a:ext cx="4494169" cy="338554"/>
            <a:chOff x="3224208" y="303520"/>
            <a:chExt cx="4494169" cy="338554"/>
          </a:xfrm>
        </p:grpSpPr>
        <p:sp>
          <p:nvSpPr>
            <p:cNvPr id="19" name="文本框 8"/>
            <p:cNvSpPr txBox="1"/>
            <p:nvPr/>
          </p:nvSpPr>
          <p:spPr>
            <a:xfrm>
              <a:off x="3604133" y="303520"/>
              <a:ext cx="41142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The best result                The second-best result</a:t>
              </a:r>
              <a:endPara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20" name="矩形 9"/>
            <p:cNvSpPr/>
            <p:nvPr/>
          </p:nvSpPr>
          <p:spPr>
            <a:xfrm>
              <a:off x="3224208" y="388543"/>
              <a:ext cx="411173" cy="168508"/>
            </a:xfrm>
            <a:prstGeom prst="rect">
              <a:avLst/>
            </a:prstGeom>
            <a:solidFill>
              <a:srgbClr val="CCFFCD"/>
            </a:solidFill>
            <a:ln w="12700"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3200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  <a:sym typeface="微软雅黑"/>
              </a:endParaRPr>
            </a:p>
          </p:txBody>
        </p:sp>
        <p:sp>
          <p:nvSpPr>
            <p:cNvPr id="21" name="矩形 10"/>
            <p:cNvSpPr/>
            <p:nvPr/>
          </p:nvSpPr>
          <p:spPr>
            <a:xfrm>
              <a:off x="5213528" y="388543"/>
              <a:ext cx="411173" cy="168508"/>
            </a:xfrm>
            <a:prstGeom prst="rect">
              <a:avLst/>
            </a:prstGeom>
            <a:solidFill>
              <a:srgbClr val="DFDEFF"/>
            </a:solidFill>
            <a:ln w="12700"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3200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  <a:sym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5"/>
              <p:cNvGraphicFramePr>
                <a:graphicFrameLocks noGrp="1"/>
              </p:cNvGraphicFramePr>
              <p:nvPr/>
            </p:nvGraphicFramePr>
            <p:xfrm>
              <a:off x="263526" y="1014030"/>
              <a:ext cx="11664951" cy="581112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22274"/>
                    <a:gridCol w="440871"/>
                    <a:gridCol w="158694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</a:tblGrid>
                  <a:tr h="243288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dirty="0">
                              <a:effectLst/>
                            </a:rPr>
                            <a:t>Parameter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Protocol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Communication (MB)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LAN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rowSpan="24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400" b="0" i="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1.86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14.47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15.62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20.76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18.51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14.61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15.81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21.92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31.90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42.34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45.15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4.17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58.63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205.86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10.83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45.77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59.81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203.93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0.88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89.39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8.84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94.72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108.37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10.71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252.10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16.82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1.87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21.33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17.95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15.42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15.64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6.19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21.37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32.77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1.39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46.21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58.51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203.39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42.63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58.96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2.74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73.43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216.41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27.73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135.13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135.17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146.61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8.94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293.32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15.65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15.05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18.00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15.38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5.41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21.61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32.00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1.29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2.59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73.32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216.79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26.45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55.18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1.35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58.96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73.43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216.41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27.73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138.53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136.75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151.06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6.16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299.52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29.09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altLang="zh-CN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14.42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16.02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5.48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21.48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32.55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5.76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85.49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89.58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102.54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245.92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50.95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85.76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91.20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101.64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7.96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247.21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54.96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232.43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234.26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5.37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247.47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10.14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431.10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61.93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5"/>
              <p:cNvGraphicFramePr>
                <a:graphicFrameLocks noGrp="1"/>
              </p:cNvGraphicFramePr>
              <p:nvPr/>
            </p:nvGraphicFramePr>
            <p:xfrm>
              <a:off x="263526" y="1014030"/>
              <a:ext cx="11664951" cy="581112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22274"/>
                    <a:gridCol w="440871"/>
                    <a:gridCol w="158694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</a:tblGrid>
                  <a:tr h="243288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dirty="0">
                              <a:effectLst/>
                            </a:rPr>
                            <a:t>Parameter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Protocol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Communication (MB)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LAN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25095">
                    <a:tc rowSpan="2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950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1.86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14.47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15.62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20.76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18.51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14.61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15.81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21.92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31.90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42.34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45.15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4.17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58.63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205.86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10.83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45.77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59.81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203.93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0.88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89.39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8.84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94.72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108.37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10.71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252.10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16.82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05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1.87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21.33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17.95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15.42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15.64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6.19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21.37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32.77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42.53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1.39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46.21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2.24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58.51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203.39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42.63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58.96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2.74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73.43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216.41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27.73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135.13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135.17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146.61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8.94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293.32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15.65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05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1.88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15.05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18.00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15.38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5.41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21.61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32.00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2.86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1.29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58.14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2.59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73.32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216.79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26.45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55.18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1.35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58.96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73.43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4.77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216.41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27.73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138.53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136.75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151.06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6.16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299.52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29.09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05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14.42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21.41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18.43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15.21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16.02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5.48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21.48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32.55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5.76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85.49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89.58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3.71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102.54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245.92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50.95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85.76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1.92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91.20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3.82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101.64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7.96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247.21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54.96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232.43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234.26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5.37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247.47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10.14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431.10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61.93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Outline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62126" y="3213317"/>
            <a:ext cx="6282339" cy="1149166"/>
            <a:chOff x="2238540" y="915506"/>
            <a:chExt cx="6282339" cy="1149166"/>
          </a:xfrm>
        </p:grpSpPr>
        <p:sp>
          <p:nvSpPr>
            <p:cNvPr id="10" name="前言"/>
            <p:cNvSpPr txBox="1"/>
            <p:nvPr/>
          </p:nvSpPr>
          <p:spPr>
            <a:xfrm>
              <a:off x="4412784" y="915506"/>
              <a:ext cx="4108095" cy="1149166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Introduction to UPSU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1" name="00"/>
            <p:cNvSpPr txBox="1"/>
            <p:nvPr/>
          </p:nvSpPr>
          <p:spPr>
            <a:xfrm>
              <a:off x="2238540" y="1168598"/>
              <a:ext cx="1322094" cy="642982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</a:rPr>
                <a:t>01</a:t>
              </a:r>
              <a:endParaRPr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线连接符 11"/>
            <p:cNvCxnSpPr/>
            <p:nvPr/>
          </p:nvCxnSpPr>
          <p:spPr>
            <a:xfrm>
              <a:off x="3532100" y="1337335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4.2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Performance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5" name="组合 6"/>
          <p:cNvGrpSpPr/>
          <p:nvPr/>
        </p:nvGrpSpPr>
        <p:grpSpPr>
          <a:xfrm>
            <a:off x="6841516" y="587161"/>
            <a:ext cx="4494169" cy="338554"/>
            <a:chOff x="3224208" y="303520"/>
            <a:chExt cx="4494169" cy="338554"/>
          </a:xfrm>
        </p:grpSpPr>
        <p:sp>
          <p:nvSpPr>
            <p:cNvPr id="6" name="文本框 8"/>
            <p:cNvSpPr txBox="1"/>
            <p:nvPr/>
          </p:nvSpPr>
          <p:spPr>
            <a:xfrm>
              <a:off x="3604133" y="303520"/>
              <a:ext cx="41142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The best result                The second-best result</a:t>
              </a:r>
              <a:endPara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7" name="矩形 9"/>
            <p:cNvSpPr/>
            <p:nvPr/>
          </p:nvSpPr>
          <p:spPr>
            <a:xfrm>
              <a:off x="3224208" y="388543"/>
              <a:ext cx="411173" cy="168508"/>
            </a:xfrm>
            <a:prstGeom prst="rect">
              <a:avLst/>
            </a:prstGeom>
            <a:solidFill>
              <a:srgbClr val="CCFFCD"/>
            </a:solidFill>
            <a:ln w="12700"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3200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  <a:sym typeface="微软雅黑"/>
              </a:endParaRPr>
            </a:p>
          </p:txBody>
        </p:sp>
        <p:sp>
          <p:nvSpPr>
            <p:cNvPr id="8" name="矩形 10"/>
            <p:cNvSpPr/>
            <p:nvPr/>
          </p:nvSpPr>
          <p:spPr>
            <a:xfrm>
              <a:off x="5213528" y="388543"/>
              <a:ext cx="411173" cy="168508"/>
            </a:xfrm>
            <a:prstGeom prst="rect">
              <a:avLst/>
            </a:prstGeom>
            <a:solidFill>
              <a:srgbClr val="DFDEFF"/>
            </a:solidFill>
            <a:ln w="12700"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3200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  <a:sym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5"/>
              <p:cNvGraphicFramePr>
                <a:graphicFrameLocks noGrp="1"/>
              </p:cNvGraphicFramePr>
              <p:nvPr/>
            </p:nvGraphicFramePr>
            <p:xfrm>
              <a:off x="263526" y="1014030"/>
              <a:ext cx="11664951" cy="581112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22274"/>
                    <a:gridCol w="440871"/>
                    <a:gridCol w="158694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</a:tblGrid>
                  <a:tr h="243288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dirty="0">
                              <a:effectLst/>
                            </a:rPr>
                            <a:t>Parameter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Protocol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Communication (MB)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LAN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rowSpan="24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400" b="0" i="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altLang="zh-CN" sz="1400" b="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3.21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60.69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60.64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67.03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34.86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61.39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5.28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63.20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13.31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97.47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182.08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187.18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202.34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345.77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17.38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0.96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185.43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7.55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190.21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9.34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203.74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349.34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18.19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1.46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302.23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305.25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14.03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319.06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15.46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465.35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26.58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62.04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62.10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4.24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61.96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6.75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67.95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34.47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5.96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14.35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67.73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98.07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221.34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6.03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223.13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7.01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229.80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9.05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373.27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20.91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216.53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6.61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217.72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7.32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235.72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8.51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380.17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2.16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424.83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417.94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442.52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13.69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584.5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29.81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60.62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3.26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61.03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4.39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61.71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66.99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34.31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62.10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5.24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62.72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13.42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68.35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98.23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181.34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4.07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181.20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5.79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193.74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342.64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52.94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5.88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184.88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188.85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6.20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196.29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9.55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340.90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54.68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539.48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10.01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548.18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11.53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556.73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13.76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716.74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40.50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altLang="zh-CN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1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61.46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4.82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63.69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67.58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34.65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59.93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63.29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63.01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66.54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97.89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234.33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238.26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6.51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261.40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14.22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405.45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96.39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236.02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239.26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6.89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254.7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409.62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99.66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551.38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9.28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554.46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13.23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567.37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18.95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706.52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103.62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5"/>
              <p:cNvGraphicFramePr>
                <a:graphicFrameLocks noGrp="1"/>
              </p:cNvGraphicFramePr>
              <p:nvPr/>
            </p:nvGraphicFramePr>
            <p:xfrm>
              <a:off x="263526" y="1014030"/>
              <a:ext cx="11664951" cy="581112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22274"/>
                    <a:gridCol w="440871"/>
                    <a:gridCol w="158694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  <a:gridCol w="921486"/>
                  </a:tblGrid>
                  <a:tr h="243288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dirty="0">
                              <a:effectLst/>
                            </a:rPr>
                            <a:t>Parameter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Protocol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Communication (MB)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LAN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1Mbps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i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endParaRPr lang="en-US" sz="1400" i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tup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Online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25095">
                    <a:tc rowSpan="2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950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3.21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60.69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60.64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67.03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34.86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3464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61.39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5.28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63.20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13.31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97.47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182.08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187.18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202.34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345.77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17.38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0.96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185.43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7.55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190.21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9.34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203.74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349.34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18.19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3473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1.46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302.23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305.25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14.03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319.06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15.46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465.35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26.58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05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62.04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62.10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4.24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61.96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6.75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67.95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34.47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2.98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5.96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14.35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67.73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98.07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221.34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6.03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223.13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7.01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229.80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9.05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373.27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20.91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216.53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6.61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217.72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7.32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235.72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8.51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380.17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21.50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2.16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424.83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417.94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11.98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442.52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13.69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584.5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29.81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05">
                    <a:tc vMerge="1"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60.62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3.26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61.03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4.39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61.71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66.99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34.31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62.10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3.11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61.25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5.24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62.72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13.42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68.35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98.23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5.80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181.34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4.07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181.20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5.79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193.74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9.17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342.64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52.94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5.88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184.88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188.85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6.20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196.29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9.55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340.90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54.68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/>
                    </a:tc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3.55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539.48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10.01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548.18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11.53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556.73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13.76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716.74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40.50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0">
                    <a:tc vMerge="1">
                      <a:tcPr/>
                    </a:tc>
                    <a:tc gridSpan="12">
                      <a:txBody>
                        <a:bodyPr/>
                        <a:lstStyle/>
                        <a:p>
                          <a:pPr algn="ctr" fontAlgn="ctr"/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05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TCLZ-pub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3.65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60.36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3.07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61.46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4.82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63.69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7.13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67.58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34.65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ECC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TCLZ-</a:t>
                          </a:r>
                          <a:r>
                            <a:rPr lang="en-US" altLang="zh-CN" sz="1400" u="none" strike="noStrike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sym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0.77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59.93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3.08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63.29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63.01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13.36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66.54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97.89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(DDH-OP)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10.76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234.33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238.26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6.51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261.40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14.22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405.45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96.39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DDFF"/>
                        </a:solidFill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(PS-OP)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236.02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4.56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239.26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6.89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254.7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14.93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409.62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99.66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43288"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ts val="1600"/>
                            </a:lnSpc>
                          </a:pP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Our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PSU</a:t>
                          </a:r>
                          <a:r>
                            <a:rPr lang="zh-CN" altLang="en-US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(PKE)</a:t>
                          </a:r>
                          <a:endParaRPr lang="en-US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3464" marT="346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19.08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11.19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551.38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9.28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554.46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13.23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567.37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18.95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706.52</a:t>
                          </a:r>
                          <a:endParaRPr lang="en-US" altLang="zh-C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CN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503050405090304" pitchFamily="18" charset="0"/>
                              <a:ea typeface="等线" panose="02010600030101010101" pitchFamily="2" charset="-122"/>
                              <a:cs typeface="Times New Roman" panose="02020503050405090304" pitchFamily="18" charset="0"/>
                            </a:rPr>
                            <a:t>103.62</a:t>
                          </a:r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503050405090304" pitchFamily="18" charset="0"/>
                            <a:ea typeface="等线" panose="02010600030101010101" pitchFamily="2" charset="-122"/>
                            <a:cs typeface="Times New Roman" panose="02020503050405090304" pitchFamily="18" charset="0"/>
                          </a:endParaRPr>
                        </a:p>
                      </a:txBody>
                      <a:tcPr marL="9525" marR="251999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9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3200" dirty="0"/>
              <a:t>Thanks</a:t>
            </a:r>
            <a:r>
              <a:rPr lang="zh-CN" altLang="en-US" sz="3200" dirty="0"/>
              <a:t> </a:t>
            </a:r>
            <a:r>
              <a:rPr lang="en-US" altLang="zh-CN" sz="3200" dirty="0"/>
              <a:t>for You</a:t>
            </a:r>
            <a:r>
              <a:rPr lang="zh-CN" altLang="en-US" sz="3200" dirty="0"/>
              <a:t> </a:t>
            </a:r>
            <a:r>
              <a:rPr lang="en-US" altLang="zh-CN" sz="3200" dirty="0"/>
              <a:t>Attention! </a:t>
            </a:r>
            <a:endParaRPr lang="en-US" altLang="zh-CN" sz="3200" dirty="0"/>
          </a:p>
          <a:p>
            <a:pPr marL="0" indent="0" algn="ctr">
              <a:buNone/>
            </a:pPr>
            <a:endParaRPr lang="en-US" altLang="zh-CN" sz="3200" dirty="0"/>
          </a:p>
          <a:p>
            <a:pPr marL="0" indent="0" algn="ctr">
              <a:buNone/>
            </a:pPr>
            <a:r>
              <a:rPr lang="en-US" altLang="zh-CN" sz="3200" dirty="0"/>
              <a:t>Any</a:t>
            </a:r>
            <a:r>
              <a:rPr lang="zh-CN" altLang="en-US" sz="3200" dirty="0"/>
              <a:t> </a:t>
            </a:r>
            <a:r>
              <a:rPr lang="en-US" altLang="zh-CN" sz="3200" dirty="0"/>
              <a:t>Questions?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3048000" y="40128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Weiran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altLang="zh-CN" dirty="0"/>
          </a:p>
          <a:p>
            <a:pPr algn="ctr"/>
            <a:r>
              <a:rPr lang="en-US" altLang="zh-CN" dirty="0">
                <a:hlinkClick r:id="rId1"/>
              </a:rPr>
              <a:t>weiran.lwr@alibaba-inc.com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1.1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(Unbalanced)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Private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Set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Union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1598429" y="2145282"/>
            <a:ext cx="29414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77087" y="1594835"/>
            <a:ext cx="1089025" cy="1468583"/>
            <a:chOff x="277087" y="1581727"/>
            <a:chExt cx="1089025" cy="14685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Sender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835984" y="1602647"/>
            <a:ext cx="1089025" cy="1460768"/>
            <a:chOff x="10835984" y="1584181"/>
            <a:chExt cx="1089025" cy="146076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Receiver</a:t>
              </a:r>
              <a:endParaRPr lang="zh-CN" altLang="en-US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4772238" y="1923464"/>
            <a:ext cx="2657619" cy="10890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PSO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 flipH="1">
            <a:off x="7662174" y="2145282"/>
            <a:ext cx="29414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7672664" y="2759500"/>
            <a:ext cx="29414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7662174" y="1766683"/>
                <a:ext cx="294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174" y="1766683"/>
                <a:ext cx="294149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" t="-31" r="15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1598428" y="1770211"/>
                <a:ext cx="2931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28" y="1770211"/>
                <a:ext cx="293139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" t="-126" r="13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7689232" y="2385609"/>
                <a:ext cx="2931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32" y="2385609"/>
                <a:ext cx="293139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149" r="9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263525" y="1089025"/>
                <a:ext cx="11664948" cy="468872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(PSU)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[KRTW19]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allows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parties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without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leaking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dirty="0"/>
                  <a:t>.</a:t>
                </a:r>
                <a:endParaRPr lang="en-US" altLang="zh-CN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089025"/>
                <a:ext cx="11664948" cy="468872"/>
              </a:xfrm>
              <a:prstGeom prst="rect">
                <a:avLst/>
              </a:prstGeom>
              <a:blipFill rotWithShape="1">
                <a:blip r:embed="rId6"/>
                <a:stretch>
                  <a:fillRect r="5" b="-12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272039" y="3928391"/>
            <a:ext cx="1089025" cy="1468583"/>
            <a:chOff x="277087" y="1581727"/>
            <a:chExt cx="1089025" cy="146858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Sender</a:t>
              </a:r>
              <a:endParaRPr lang="zh-CN" altLang="en-US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830936" y="3936203"/>
            <a:ext cx="1089025" cy="1460768"/>
            <a:chOff x="10835984" y="1584181"/>
            <a:chExt cx="1089025" cy="1460768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Receiver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/>
              <p:cNvSpPr/>
              <p:nvPr/>
            </p:nvSpPr>
            <p:spPr>
              <a:xfrm>
                <a:off x="258477" y="3153162"/>
                <a:ext cx="11664948" cy="468872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Unbalanced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PSU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[TCLZ23]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assumes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require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rather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communication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cost.</a:t>
                </a:r>
                <a:endParaRPr lang="en-US" altLang="zh-CN" dirty="0"/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7" y="3153162"/>
                <a:ext cx="11664948" cy="468872"/>
              </a:xfrm>
              <a:prstGeom prst="rect">
                <a:avLst/>
              </a:prstGeom>
              <a:blipFill rotWithShape="1">
                <a:blip r:embed="rId7"/>
                <a:stretch>
                  <a:fillRect t="-83" b="-12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/>
          <p:cNvGrpSpPr/>
          <p:nvPr/>
        </p:nvGrpSpPr>
        <p:grpSpPr>
          <a:xfrm>
            <a:off x="4610388" y="3736473"/>
            <a:ext cx="2977453" cy="2267440"/>
            <a:chOff x="4207622" y="2489390"/>
            <a:chExt cx="2977453" cy="2267440"/>
          </a:xfrm>
        </p:grpSpPr>
        <p:sp>
          <p:nvSpPr>
            <p:cNvPr id="51" name="任意形状 50"/>
            <p:cNvSpPr/>
            <p:nvPr/>
          </p:nvSpPr>
          <p:spPr>
            <a:xfrm flipH="1">
              <a:off x="4914798" y="3369910"/>
              <a:ext cx="144294" cy="560121"/>
            </a:xfrm>
            <a:custGeom>
              <a:avLst/>
              <a:gdLst>
                <a:gd name="connsiteX0" fmla="*/ 114906 w 144294"/>
                <a:gd name="connsiteY0" fmla="*/ 0 h 560121"/>
                <a:gd name="connsiteX1" fmla="*/ 121261 w 144294"/>
                <a:gd name="connsiteY1" fmla="*/ 24717 h 560121"/>
                <a:gd name="connsiteX2" fmla="*/ 144294 w 144294"/>
                <a:gd name="connsiteY2" fmla="*/ 253201 h 560121"/>
                <a:gd name="connsiteX3" fmla="*/ 121261 w 144294"/>
                <a:gd name="connsiteY3" fmla="*/ 481685 h 560121"/>
                <a:gd name="connsiteX4" fmla="*/ 101093 w 144294"/>
                <a:gd name="connsiteY4" fmla="*/ 560121 h 560121"/>
                <a:gd name="connsiteX5" fmla="*/ 72348 w 144294"/>
                <a:gd name="connsiteY5" fmla="*/ 525281 h 560121"/>
                <a:gd name="connsiteX6" fmla="*/ 0 w 144294"/>
                <a:gd name="connsiteY6" fmla="*/ 288431 h 560121"/>
                <a:gd name="connsiteX7" fmla="*/ 72348 w 144294"/>
                <a:gd name="connsiteY7" fmla="*/ 51581 h 560121"/>
                <a:gd name="connsiteX8" fmla="*/ 114906 w 144294"/>
                <a:gd name="connsiteY8" fmla="*/ 0 h 56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294" h="560121">
                  <a:moveTo>
                    <a:pt x="114906" y="0"/>
                  </a:moveTo>
                  <a:lnTo>
                    <a:pt x="121261" y="24717"/>
                  </a:lnTo>
                  <a:cubicBezTo>
                    <a:pt x="136363" y="98520"/>
                    <a:pt x="144294" y="174934"/>
                    <a:pt x="144294" y="253201"/>
                  </a:cubicBezTo>
                  <a:cubicBezTo>
                    <a:pt x="144294" y="331468"/>
                    <a:pt x="136363" y="407883"/>
                    <a:pt x="121261" y="481685"/>
                  </a:cubicBezTo>
                  <a:lnTo>
                    <a:pt x="101093" y="560121"/>
                  </a:lnTo>
                  <a:lnTo>
                    <a:pt x="72348" y="525281"/>
                  </a:lnTo>
                  <a:cubicBezTo>
                    <a:pt x="26671" y="457671"/>
                    <a:pt x="0" y="376166"/>
                    <a:pt x="0" y="288431"/>
                  </a:cubicBezTo>
                  <a:cubicBezTo>
                    <a:pt x="0" y="200697"/>
                    <a:pt x="26671" y="119191"/>
                    <a:pt x="72348" y="51581"/>
                  </a:cubicBezTo>
                  <a:lnTo>
                    <a:pt x="11490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任意形状 51"/>
                <p:cNvSpPr/>
                <p:nvPr/>
              </p:nvSpPr>
              <p:spPr>
                <a:xfrm flipH="1">
                  <a:off x="4947023" y="2489390"/>
                  <a:ext cx="2238052" cy="2267440"/>
                </a:xfrm>
                <a:custGeom>
                  <a:avLst/>
                  <a:gdLst>
                    <a:gd name="connsiteX0" fmla="*/ 1133720 w 2238052"/>
                    <a:gd name="connsiteY0" fmla="*/ 0 h 2267440"/>
                    <a:gd name="connsiteX1" fmla="*/ 2216470 w 2238052"/>
                    <a:gd name="connsiteY1" fmla="*/ 796586 h 2267440"/>
                    <a:gd name="connsiteX2" fmla="*/ 2238052 w 2238052"/>
                    <a:gd name="connsiteY2" fmla="*/ 880519 h 2267440"/>
                    <a:gd name="connsiteX3" fmla="*/ 2195494 w 2238052"/>
                    <a:gd name="connsiteY3" fmla="*/ 932100 h 2267440"/>
                    <a:gd name="connsiteX4" fmla="*/ 2123146 w 2238052"/>
                    <a:gd name="connsiteY4" fmla="*/ 1168950 h 2267440"/>
                    <a:gd name="connsiteX5" fmla="*/ 2195494 w 2238052"/>
                    <a:gd name="connsiteY5" fmla="*/ 1405800 h 2267440"/>
                    <a:gd name="connsiteX6" fmla="*/ 2224239 w 2238052"/>
                    <a:gd name="connsiteY6" fmla="*/ 1440640 h 2267440"/>
                    <a:gd name="connsiteX7" fmla="*/ 2216470 w 2238052"/>
                    <a:gd name="connsiteY7" fmla="*/ 1470854 h 2267440"/>
                    <a:gd name="connsiteX8" fmla="*/ 1133720 w 2238052"/>
                    <a:gd name="connsiteY8" fmla="*/ 2267440 h 2267440"/>
                    <a:gd name="connsiteX9" fmla="*/ 0 w 2238052"/>
                    <a:gd name="connsiteY9" fmla="*/ 1133720 h 2267440"/>
                    <a:gd name="connsiteX10" fmla="*/ 1133720 w 2238052"/>
                    <a:gd name="connsiteY10" fmla="*/ 0 h 2267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38052" h="2267440">
                      <a:moveTo>
                        <a:pt x="1133720" y="0"/>
                      </a:moveTo>
                      <a:cubicBezTo>
                        <a:pt x="1642455" y="0"/>
                        <a:pt x="2072928" y="335085"/>
                        <a:pt x="2216470" y="796586"/>
                      </a:cubicBezTo>
                      <a:lnTo>
                        <a:pt x="2238052" y="880519"/>
                      </a:lnTo>
                      <a:lnTo>
                        <a:pt x="2195494" y="932100"/>
                      </a:lnTo>
                      <a:cubicBezTo>
                        <a:pt x="2149817" y="999710"/>
                        <a:pt x="2123146" y="1081216"/>
                        <a:pt x="2123146" y="1168950"/>
                      </a:cubicBezTo>
                      <a:cubicBezTo>
                        <a:pt x="2123146" y="1256685"/>
                        <a:pt x="2149817" y="1338190"/>
                        <a:pt x="2195494" y="1405800"/>
                      </a:cubicBezTo>
                      <a:lnTo>
                        <a:pt x="2224239" y="1440640"/>
                      </a:lnTo>
                      <a:lnTo>
                        <a:pt x="2216470" y="1470854"/>
                      </a:lnTo>
                      <a:cubicBezTo>
                        <a:pt x="2072928" y="1932355"/>
                        <a:pt x="1642455" y="2267440"/>
                        <a:pt x="1133720" y="2267440"/>
                      </a:cubicBezTo>
                      <a:cubicBezTo>
                        <a:pt x="507584" y="2267440"/>
                        <a:pt x="0" y="1759856"/>
                        <a:pt x="0" y="1133720"/>
                      </a:cubicBezTo>
                      <a:cubicBezTo>
                        <a:pt x="0" y="507584"/>
                        <a:pt x="507584" y="0"/>
                        <a:pt x="113372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2" name="任意形状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47023" y="2489390"/>
                  <a:ext cx="2238052" cy="2267440"/>
                </a:xfrm>
                <a:custGeom>
                  <a:avLst/>
                  <a:gdLst>
                    <a:gd name="connsiteX0" fmla="*/ 1133720 w 2238052"/>
                    <a:gd name="connsiteY0" fmla="*/ 0 h 2267440"/>
                    <a:gd name="connsiteX1" fmla="*/ 2216470 w 2238052"/>
                    <a:gd name="connsiteY1" fmla="*/ 796586 h 2267440"/>
                    <a:gd name="connsiteX2" fmla="*/ 2238052 w 2238052"/>
                    <a:gd name="connsiteY2" fmla="*/ 880519 h 2267440"/>
                    <a:gd name="connsiteX3" fmla="*/ 2195494 w 2238052"/>
                    <a:gd name="connsiteY3" fmla="*/ 932100 h 2267440"/>
                    <a:gd name="connsiteX4" fmla="*/ 2123146 w 2238052"/>
                    <a:gd name="connsiteY4" fmla="*/ 1168950 h 2267440"/>
                    <a:gd name="connsiteX5" fmla="*/ 2195494 w 2238052"/>
                    <a:gd name="connsiteY5" fmla="*/ 1405800 h 2267440"/>
                    <a:gd name="connsiteX6" fmla="*/ 2224239 w 2238052"/>
                    <a:gd name="connsiteY6" fmla="*/ 1440640 h 2267440"/>
                    <a:gd name="connsiteX7" fmla="*/ 2216470 w 2238052"/>
                    <a:gd name="connsiteY7" fmla="*/ 1470854 h 2267440"/>
                    <a:gd name="connsiteX8" fmla="*/ 1133720 w 2238052"/>
                    <a:gd name="connsiteY8" fmla="*/ 2267440 h 2267440"/>
                    <a:gd name="connsiteX9" fmla="*/ 0 w 2238052"/>
                    <a:gd name="connsiteY9" fmla="*/ 1133720 h 2267440"/>
                    <a:gd name="connsiteX10" fmla="*/ 1133720 w 2238052"/>
                    <a:gd name="connsiteY10" fmla="*/ 0 h 2267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38052" h="2267440">
                      <a:moveTo>
                        <a:pt x="1133720" y="0"/>
                      </a:moveTo>
                      <a:cubicBezTo>
                        <a:pt x="1642455" y="0"/>
                        <a:pt x="2072928" y="335085"/>
                        <a:pt x="2216470" y="796586"/>
                      </a:cubicBezTo>
                      <a:lnTo>
                        <a:pt x="2238052" y="880519"/>
                      </a:lnTo>
                      <a:lnTo>
                        <a:pt x="2195494" y="932100"/>
                      </a:lnTo>
                      <a:cubicBezTo>
                        <a:pt x="2149817" y="999710"/>
                        <a:pt x="2123146" y="1081216"/>
                        <a:pt x="2123146" y="1168950"/>
                      </a:cubicBezTo>
                      <a:cubicBezTo>
                        <a:pt x="2123146" y="1256685"/>
                        <a:pt x="2149817" y="1338190"/>
                        <a:pt x="2195494" y="1405800"/>
                      </a:cubicBezTo>
                      <a:lnTo>
                        <a:pt x="2224239" y="1440640"/>
                      </a:lnTo>
                      <a:lnTo>
                        <a:pt x="2216470" y="1470854"/>
                      </a:lnTo>
                      <a:cubicBezTo>
                        <a:pt x="2072928" y="1932355"/>
                        <a:pt x="1642455" y="2267440"/>
                        <a:pt x="1133720" y="2267440"/>
                      </a:cubicBezTo>
                      <a:cubicBezTo>
                        <a:pt x="507584" y="2267440"/>
                        <a:pt x="0" y="1759856"/>
                        <a:pt x="0" y="1133720"/>
                      </a:cubicBezTo>
                      <a:cubicBezTo>
                        <a:pt x="0" y="507584"/>
                        <a:pt x="507584" y="0"/>
                        <a:pt x="1133720" y="0"/>
                      </a:cubicBezTo>
                      <a:close/>
                    </a:path>
                  </a:pathLst>
                </a:custGeom>
                <a:blipFill rotWithShape="1">
                  <a:blip r:embed="rId8"/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任意形状 52"/>
                <p:cNvSpPr/>
                <p:nvPr/>
              </p:nvSpPr>
              <p:spPr>
                <a:xfrm flipH="1">
                  <a:off x="4207622" y="3234720"/>
                  <a:ext cx="746147" cy="847240"/>
                </a:xfrm>
                <a:custGeom>
                  <a:avLst/>
                  <a:gdLst>
                    <a:gd name="connsiteX0" fmla="*/ 322527 w 746147"/>
                    <a:gd name="connsiteY0" fmla="*/ 0 h 847240"/>
                    <a:gd name="connsiteX1" fmla="*/ 746147 w 746147"/>
                    <a:gd name="connsiteY1" fmla="*/ 423620 h 847240"/>
                    <a:gd name="connsiteX2" fmla="*/ 322527 w 746147"/>
                    <a:gd name="connsiteY2" fmla="*/ 847240 h 847240"/>
                    <a:gd name="connsiteX3" fmla="*/ 22982 w 746147"/>
                    <a:gd name="connsiteY3" fmla="*/ 723165 h 847240"/>
                    <a:gd name="connsiteX4" fmla="*/ 0 w 746147"/>
                    <a:gd name="connsiteY4" fmla="*/ 695310 h 847240"/>
                    <a:gd name="connsiteX5" fmla="*/ 20168 w 746147"/>
                    <a:gd name="connsiteY5" fmla="*/ 616874 h 847240"/>
                    <a:gd name="connsiteX6" fmla="*/ 43201 w 746147"/>
                    <a:gd name="connsiteY6" fmla="*/ 388390 h 847240"/>
                    <a:gd name="connsiteX7" fmla="*/ 20168 w 746147"/>
                    <a:gd name="connsiteY7" fmla="*/ 159906 h 847240"/>
                    <a:gd name="connsiteX8" fmla="*/ 13813 w 746147"/>
                    <a:gd name="connsiteY8" fmla="*/ 135189 h 847240"/>
                    <a:gd name="connsiteX9" fmla="*/ 22982 w 746147"/>
                    <a:gd name="connsiteY9" fmla="*/ 124075 h 847240"/>
                    <a:gd name="connsiteX10" fmla="*/ 322527 w 746147"/>
                    <a:gd name="connsiteY10" fmla="*/ 0 h 847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147" h="847240">
                      <a:moveTo>
                        <a:pt x="322527" y="0"/>
                      </a:moveTo>
                      <a:cubicBezTo>
                        <a:pt x="556486" y="0"/>
                        <a:pt x="746147" y="189661"/>
                        <a:pt x="746147" y="423620"/>
                      </a:cubicBezTo>
                      <a:cubicBezTo>
                        <a:pt x="746147" y="657579"/>
                        <a:pt x="556486" y="847240"/>
                        <a:pt x="322527" y="847240"/>
                      </a:cubicBezTo>
                      <a:cubicBezTo>
                        <a:pt x="205548" y="847240"/>
                        <a:pt x="99643" y="799825"/>
                        <a:pt x="22982" y="723165"/>
                      </a:cubicBezTo>
                      <a:lnTo>
                        <a:pt x="0" y="695310"/>
                      </a:lnTo>
                      <a:lnTo>
                        <a:pt x="20168" y="616874"/>
                      </a:lnTo>
                      <a:cubicBezTo>
                        <a:pt x="35270" y="543072"/>
                        <a:pt x="43201" y="466657"/>
                        <a:pt x="43201" y="388390"/>
                      </a:cubicBezTo>
                      <a:cubicBezTo>
                        <a:pt x="43201" y="310123"/>
                        <a:pt x="35270" y="233709"/>
                        <a:pt x="20168" y="159906"/>
                      </a:cubicBezTo>
                      <a:lnTo>
                        <a:pt x="13813" y="135189"/>
                      </a:lnTo>
                      <a:lnTo>
                        <a:pt x="22982" y="124075"/>
                      </a:lnTo>
                      <a:cubicBezTo>
                        <a:pt x="99643" y="47415"/>
                        <a:pt x="205548" y="0"/>
                        <a:pt x="322527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kumimoji="1"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任意形状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07622" y="3234720"/>
                  <a:ext cx="746147" cy="847240"/>
                </a:xfrm>
                <a:custGeom>
                  <a:avLst/>
                  <a:gdLst>
                    <a:gd name="connsiteX0" fmla="*/ 322527 w 746147"/>
                    <a:gd name="connsiteY0" fmla="*/ 0 h 847240"/>
                    <a:gd name="connsiteX1" fmla="*/ 746147 w 746147"/>
                    <a:gd name="connsiteY1" fmla="*/ 423620 h 847240"/>
                    <a:gd name="connsiteX2" fmla="*/ 322527 w 746147"/>
                    <a:gd name="connsiteY2" fmla="*/ 847240 h 847240"/>
                    <a:gd name="connsiteX3" fmla="*/ 22982 w 746147"/>
                    <a:gd name="connsiteY3" fmla="*/ 723165 h 847240"/>
                    <a:gd name="connsiteX4" fmla="*/ 0 w 746147"/>
                    <a:gd name="connsiteY4" fmla="*/ 695310 h 847240"/>
                    <a:gd name="connsiteX5" fmla="*/ 20168 w 746147"/>
                    <a:gd name="connsiteY5" fmla="*/ 616874 h 847240"/>
                    <a:gd name="connsiteX6" fmla="*/ 43201 w 746147"/>
                    <a:gd name="connsiteY6" fmla="*/ 388390 h 847240"/>
                    <a:gd name="connsiteX7" fmla="*/ 20168 w 746147"/>
                    <a:gd name="connsiteY7" fmla="*/ 159906 h 847240"/>
                    <a:gd name="connsiteX8" fmla="*/ 13813 w 746147"/>
                    <a:gd name="connsiteY8" fmla="*/ 135189 h 847240"/>
                    <a:gd name="connsiteX9" fmla="*/ 22982 w 746147"/>
                    <a:gd name="connsiteY9" fmla="*/ 124075 h 847240"/>
                    <a:gd name="connsiteX10" fmla="*/ 322527 w 746147"/>
                    <a:gd name="connsiteY10" fmla="*/ 0 h 847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147" h="847240">
                      <a:moveTo>
                        <a:pt x="322527" y="0"/>
                      </a:moveTo>
                      <a:cubicBezTo>
                        <a:pt x="556486" y="0"/>
                        <a:pt x="746147" y="189661"/>
                        <a:pt x="746147" y="423620"/>
                      </a:cubicBezTo>
                      <a:cubicBezTo>
                        <a:pt x="746147" y="657579"/>
                        <a:pt x="556486" y="847240"/>
                        <a:pt x="322527" y="847240"/>
                      </a:cubicBezTo>
                      <a:cubicBezTo>
                        <a:pt x="205548" y="847240"/>
                        <a:pt x="99643" y="799825"/>
                        <a:pt x="22982" y="723165"/>
                      </a:cubicBezTo>
                      <a:lnTo>
                        <a:pt x="0" y="695310"/>
                      </a:lnTo>
                      <a:lnTo>
                        <a:pt x="20168" y="616874"/>
                      </a:lnTo>
                      <a:cubicBezTo>
                        <a:pt x="35270" y="543072"/>
                        <a:pt x="43201" y="466657"/>
                        <a:pt x="43201" y="388390"/>
                      </a:cubicBezTo>
                      <a:cubicBezTo>
                        <a:pt x="43201" y="310123"/>
                        <a:pt x="35270" y="233709"/>
                        <a:pt x="20168" y="159906"/>
                      </a:cubicBezTo>
                      <a:lnTo>
                        <a:pt x="13813" y="135189"/>
                      </a:lnTo>
                      <a:lnTo>
                        <a:pt x="22982" y="124075"/>
                      </a:lnTo>
                      <a:cubicBezTo>
                        <a:pt x="99643" y="47415"/>
                        <a:pt x="205548" y="0"/>
                        <a:pt x="322527" y="0"/>
                      </a:cubicBezTo>
                      <a:close/>
                    </a:path>
                  </a:pathLst>
                </a:custGeom>
                <a:blipFill rotWithShape="1">
                  <a:blip r:embed="rId9"/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文本框 54"/>
          <p:cNvSpPr txBox="1"/>
          <p:nvPr/>
        </p:nvSpPr>
        <p:spPr>
          <a:xfrm>
            <a:off x="1487488" y="4733576"/>
            <a:ext cx="2808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Learns</a:t>
            </a:r>
            <a:r>
              <a:rPr lang="zh-CN" altLang="en-US" dirty="0"/>
              <a:t> </a:t>
            </a:r>
            <a:r>
              <a:rPr lang="en-US" altLang="zh-CN" dirty="0"/>
              <a:t>nothing.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7896226" y="4595077"/>
                <a:ext cx="28082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Learns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dirty="0"/>
                  <a:t>.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Knows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nothing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about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6" y="4595077"/>
                <a:ext cx="2808287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34" r="11" b="-6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/>
          <p:cNvSpPr txBox="1"/>
          <p:nvPr/>
        </p:nvSpPr>
        <p:spPr>
          <a:xfrm>
            <a:off x="263525" y="6494377"/>
            <a:ext cx="11664950" cy="36362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[KRTW19]</a:t>
            </a:r>
            <a:r>
              <a:rPr lang="zh-CN" altLang="en-US" dirty="0"/>
              <a:t> </a:t>
            </a:r>
            <a:r>
              <a:rPr lang="en-US" altLang="zh-CN" dirty="0"/>
              <a:t>V.</a:t>
            </a:r>
            <a:r>
              <a:rPr lang="zh-CN" altLang="en-US" dirty="0"/>
              <a:t> </a:t>
            </a:r>
            <a:r>
              <a:rPr lang="en-US" altLang="zh-CN" dirty="0"/>
              <a:t>Kolesnikov,</a:t>
            </a:r>
            <a:r>
              <a:rPr lang="zh-CN" altLang="en-US" dirty="0"/>
              <a:t> </a:t>
            </a:r>
            <a:r>
              <a:rPr lang="en-US" altLang="zh-CN" dirty="0"/>
              <a:t>M.</a:t>
            </a:r>
            <a:r>
              <a:rPr lang="zh-CN" altLang="en-US" dirty="0"/>
              <a:t> </a:t>
            </a:r>
            <a:r>
              <a:rPr lang="en-US" altLang="zh-CN" dirty="0" err="1"/>
              <a:t>Rosulek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N.</a:t>
            </a:r>
            <a:r>
              <a:rPr lang="zh-CN" altLang="en-US" dirty="0"/>
              <a:t> </a:t>
            </a:r>
            <a:r>
              <a:rPr lang="en-US" altLang="zh-CN" dirty="0"/>
              <a:t>Trieu,</a:t>
            </a:r>
            <a:r>
              <a:rPr lang="zh-CN" altLang="en-US" dirty="0"/>
              <a:t> </a:t>
            </a:r>
            <a:r>
              <a:rPr lang="en-US" altLang="zh-CN" dirty="0"/>
              <a:t>X.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r>
              <a:rPr lang="en-GB" altLang="zh-CN" dirty="0"/>
              <a:t>. </a:t>
            </a:r>
            <a:r>
              <a:rPr lang="en-US" altLang="zh-CN" dirty="0"/>
              <a:t>Scalable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Symmetric-Key</a:t>
            </a:r>
            <a:r>
              <a:rPr lang="zh-CN" altLang="en-US" dirty="0"/>
              <a:t> </a:t>
            </a:r>
            <a:r>
              <a:rPr lang="en-US" altLang="zh-CN" dirty="0"/>
              <a:t>Techniques.</a:t>
            </a:r>
            <a:r>
              <a:rPr lang="zh-CN" altLang="en-US" dirty="0"/>
              <a:t> </a:t>
            </a:r>
            <a:r>
              <a:rPr lang="en-US" altLang="zh-CN" dirty="0"/>
              <a:t>ASIACRYPT</a:t>
            </a:r>
            <a:r>
              <a:rPr lang="zh-CN" altLang="en-US" dirty="0"/>
              <a:t> </a:t>
            </a:r>
            <a:r>
              <a:rPr lang="en-US" altLang="zh-CN" dirty="0"/>
              <a:t>2019,</a:t>
            </a:r>
            <a:r>
              <a:rPr lang="zh-CN" altLang="en-US" dirty="0"/>
              <a:t> </a:t>
            </a:r>
            <a:r>
              <a:rPr lang="en-GB" altLang="zh-CN" dirty="0"/>
              <a:t>pp. </a:t>
            </a:r>
            <a:r>
              <a:rPr lang="en-US" altLang="zh-CN" dirty="0"/>
              <a:t>636</a:t>
            </a:r>
            <a:r>
              <a:rPr lang="en-GB" altLang="zh-CN" dirty="0"/>
              <a:t>-</a:t>
            </a:r>
            <a:r>
              <a:rPr lang="en-US" altLang="zh-CN" dirty="0"/>
              <a:t>666</a:t>
            </a:r>
            <a:r>
              <a:rPr lang="en-GB" altLang="zh-CN" dirty="0"/>
              <a:t>.</a:t>
            </a:r>
            <a:endParaRPr lang="en-GB" altLang="zh-CN" dirty="0"/>
          </a:p>
          <a:p>
            <a:r>
              <a:rPr lang="en-US" altLang="zh-CN" dirty="0"/>
              <a:t>[TCLZ23]</a:t>
            </a:r>
            <a:r>
              <a:rPr lang="zh-CN" altLang="en-US" dirty="0"/>
              <a:t> </a:t>
            </a:r>
            <a:r>
              <a:rPr lang="en-US" altLang="zh-CN" dirty="0"/>
              <a:t>B.</a:t>
            </a:r>
            <a:r>
              <a:rPr lang="zh-CN" altLang="en-US" dirty="0"/>
              <a:t> </a:t>
            </a:r>
            <a:r>
              <a:rPr lang="en-US" altLang="zh-CN" dirty="0"/>
              <a:t>Tu,</a:t>
            </a:r>
            <a:r>
              <a:rPr lang="zh-CN" altLang="en-US" dirty="0"/>
              <a:t> </a:t>
            </a:r>
            <a:r>
              <a:rPr lang="en-US" altLang="zh-CN" dirty="0"/>
              <a:t>Y.</a:t>
            </a:r>
            <a:r>
              <a:rPr lang="zh-CN" altLang="en-US" dirty="0"/>
              <a:t> </a:t>
            </a:r>
            <a:r>
              <a:rPr lang="en-US" altLang="zh-CN" dirty="0"/>
              <a:t>Chen,</a:t>
            </a:r>
            <a:r>
              <a:rPr lang="zh-CN" altLang="en-US" dirty="0"/>
              <a:t> </a:t>
            </a:r>
            <a:r>
              <a:rPr lang="en-US" altLang="zh-CN" dirty="0"/>
              <a:t>Q.</a:t>
            </a:r>
            <a:r>
              <a:rPr lang="zh-CN" altLang="en-US" dirty="0"/>
              <a:t> </a:t>
            </a:r>
            <a:r>
              <a:rPr lang="en-US" altLang="zh-CN" dirty="0"/>
              <a:t>Liu,</a:t>
            </a:r>
            <a:r>
              <a:rPr lang="zh-CN" altLang="en-US" dirty="0"/>
              <a:t> </a:t>
            </a:r>
            <a:r>
              <a:rPr lang="en-US" altLang="zh-CN" dirty="0"/>
              <a:t>C.</a:t>
            </a:r>
            <a:r>
              <a:rPr lang="zh-CN" altLang="en-US" dirty="0"/>
              <a:t> </a:t>
            </a:r>
            <a:r>
              <a:rPr lang="en-US" altLang="zh-CN" dirty="0"/>
              <a:t>Zhang.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Unbalanced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Homomorphic</a:t>
            </a:r>
            <a:r>
              <a:rPr lang="zh-CN" altLang="en-US" dirty="0"/>
              <a:t> </a:t>
            </a:r>
            <a:r>
              <a:rPr lang="en-US" altLang="zh-CN" dirty="0"/>
              <a:t>Encryption.</a:t>
            </a:r>
            <a:r>
              <a:rPr lang="zh-CN" altLang="en-US" dirty="0"/>
              <a:t> </a:t>
            </a:r>
            <a:r>
              <a:rPr lang="en-US" altLang="zh-CN" dirty="0"/>
              <a:t>CCS</a:t>
            </a:r>
            <a:r>
              <a:rPr lang="zh-CN" altLang="en-US" dirty="0"/>
              <a:t> </a:t>
            </a:r>
            <a:r>
              <a:rPr lang="en-US" altLang="zh-CN" dirty="0"/>
              <a:t>2023,</a:t>
            </a:r>
            <a:r>
              <a:rPr lang="zh-CN" altLang="en-US" dirty="0"/>
              <a:t> </a:t>
            </a:r>
            <a:r>
              <a:rPr lang="en-US" altLang="zh-CN" dirty="0"/>
              <a:t>pp.</a:t>
            </a:r>
            <a:r>
              <a:rPr lang="zh-CN" altLang="en-US" dirty="0"/>
              <a:t> </a:t>
            </a:r>
            <a:r>
              <a:rPr lang="en-US" altLang="zh-CN" dirty="0"/>
              <a:t>2959-2973.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72039" y="6024547"/>
                <a:ext cx="11664948" cy="468872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dirty="0"/>
                  <a:t>Remark</a:t>
                </a:r>
                <a:r>
                  <a:rPr lang="en-US" altLang="zh-CN" sz="1400" dirty="0"/>
                  <a:t>: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Conventionally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sender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has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larger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size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client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has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smaller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size,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i.e.,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sz="1400" dirty="0"/>
                  <a:t>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Thus,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we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assume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sender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gets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union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rest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talk.</a:t>
                </a:r>
                <a:endParaRPr lang="en-US" altLang="zh-CN" sz="1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9" y="6024547"/>
                <a:ext cx="11664948" cy="468872"/>
              </a:xfrm>
              <a:prstGeom prst="rect">
                <a:avLst/>
              </a:prstGeom>
              <a:blipFill rotWithShape="1">
                <a:blip r:embed="rId11"/>
                <a:stretch>
                  <a:fillRect l="-2" t="-64" r="2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1.2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Previous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Works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3525" y="1089025"/>
            <a:ext cx="7386411" cy="270033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(U)PSU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numerous</a:t>
            </a:r>
            <a:r>
              <a:rPr lang="zh-CN" altLang="en-US" dirty="0"/>
              <a:t> </a:t>
            </a:r>
            <a:r>
              <a:rPr lang="en-US" altLang="zh-CN" dirty="0"/>
              <a:t>applications,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limit</a:t>
            </a:r>
            <a:r>
              <a:rPr lang="zh-CN" altLang="en-US" dirty="0"/>
              <a:t> </a:t>
            </a:r>
            <a:r>
              <a:rPr lang="en-US" altLang="zh-CN" dirty="0"/>
              <a:t>to: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Blacklist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Vulnerability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Aggregation</a:t>
            </a:r>
            <a:r>
              <a:rPr lang="zh-CN" altLang="en-US" dirty="0"/>
              <a:t> </a:t>
            </a:r>
            <a:r>
              <a:rPr lang="en-US" altLang="zh-CN" dirty="0"/>
              <a:t>[HLS+16]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[BS05,LCM+24]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[KS05]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Supporting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r>
              <a:rPr lang="zh-CN" altLang="en-US" dirty="0"/>
              <a:t> </a:t>
            </a:r>
            <a:r>
              <a:rPr lang="en-US" altLang="zh-CN" dirty="0"/>
              <a:t>[KRTW19]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[GMR+21]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2410" y="1096231"/>
            <a:ext cx="3705855" cy="23327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271688" y="3579139"/>
                <a:ext cx="11664948" cy="2915238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Over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years,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works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greatly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improved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efficiency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(U)PSU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semi-honest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model.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PSU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balanced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[KRTY19,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GMR+21,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JSZ+22,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ZCL+23,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CZZ+24]</a:t>
                </a:r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cheap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symmetric-key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techniques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efficient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public-key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techniques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(ECC)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coupled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OT.</a:t>
                </a:r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Do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target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unbalanced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specifically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communication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least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dirty="0"/>
                  <a:t>.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PSU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unbalanced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[TCLZ23]</a:t>
                </a:r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homomorphic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encryption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achieve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communication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sublinear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Do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consider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preprocessing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large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constant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FHE-SIMD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partition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technique.</a:t>
                </a:r>
                <a:endParaRPr lang="en-US" altLang="zh-CN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8" y="3579139"/>
                <a:ext cx="11664948" cy="2915238"/>
              </a:xfrm>
              <a:prstGeom prst="rect">
                <a:avLst/>
              </a:prstGeom>
              <a:blipFill rotWithShape="1">
                <a:blip r:embed="rId2"/>
                <a:stretch>
                  <a:fillRect l="-5" t="-10" r="5" b="-5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1.3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Our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Result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63527" y="1096231"/>
                <a:ext cx="11664948" cy="2915238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propose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constructions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UPSU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Oblivious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Key-Value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(OKVS)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encoding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strategies..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UPSU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one-time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Oblivious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Permuted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Private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Equality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Test</a:t>
                </a:r>
                <a:r>
                  <a:rPr lang="en-US" altLang="zh-CN" dirty="0"/>
                  <a:t>.</a:t>
                </a:r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Sublinear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communication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New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cryptographic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preliminaries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Permuted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Equality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(p-PEQT):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DDH-based,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Permute+Share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based.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UPSU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re-randomized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public-key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encryption</a:t>
                </a:r>
                <a:r>
                  <a:rPr lang="en-US" altLang="zh-CN" dirty="0"/>
                  <a:t>.</a:t>
                </a:r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Sublinear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communication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New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"pull-down-then-lift"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methodology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OKVS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encoding.</a:t>
                </a:r>
                <a:endParaRPr lang="en-US" altLang="zh-CN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7" y="1096231"/>
                <a:ext cx="11664948" cy="2915238"/>
              </a:xfrm>
              <a:prstGeom prst="rect">
                <a:avLst/>
              </a:prstGeom>
              <a:blipFill rotWithShape="1">
                <a:blip r:embed="rId1"/>
                <a:stretch>
                  <a:fillRect t="-8" b="-5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601164" y="4548714"/>
            <a:ext cx="1159921" cy="64158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pm-PEQT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025153" y="4344372"/>
                <a:ext cx="2073569" cy="1050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1"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zh-CN" sz="16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600" dirty="0"/>
                  <a:t> 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153" y="4344372"/>
                <a:ext cx="2073569" cy="1050096"/>
              </a:xfrm>
              <a:prstGeom prst="rect">
                <a:avLst/>
              </a:prstGeom>
              <a:blipFill rotWithShape="1">
                <a:blip r:embed="rId2"/>
                <a:stretch>
                  <a:fillRect l="-25" t="-32" r="9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63527" y="4178526"/>
                <a:ext cx="2073569" cy="1381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7" y="4178526"/>
                <a:ext cx="2073569" cy="1381789"/>
              </a:xfrm>
              <a:prstGeom prst="rect">
                <a:avLst/>
              </a:prstGeom>
              <a:blipFill rotWithShape="1">
                <a:blip r:embed="rId3"/>
                <a:stretch>
                  <a:fillRect t="-16" r="14" b="-47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567796" y="5680102"/>
                <a:ext cx="2528207" cy="641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kumimoji="1" lang="en-US" altLang="zh-CN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otherwise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zh-CN" altLang="en-US" sz="1600" dirty="0"/>
                  <a:t> 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796" y="5680102"/>
                <a:ext cx="2528207" cy="641586"/>
              </a:xfrm>
              <a:prstGeom prst="rect">
                <a:avLst/>
              </a:prstGeom>
              <a:blipFill rotWithShape="1">
                <a:blip r:embed="rId4"/>
                <a:stretch>
                  <a:fillRect l="-14" t="-4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肘形连接符 17"/>
          <p:cNvCxnSpPr>
            <a:stCxn id="7" idx="2"/>
            <a:endCxn id="9" idx="1"/>
          </p:cNvCxnSpPr>
          <p:nvPr/>
        </p:nvCxnSpPr>
        <p:spPr>
          <a:xfrm rot="16200000" flipH="1">
            <a:off x="2969163" y="5402261"/>
            <a:ext cx="810595" cy="3866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6" idx="1"/>
            <a:endCxn id="7" idx="3"/>
          </p:cNvCxnSpPr>
          <p:nvPr/>
        </p:nvCxnSpPr>
        <p:spPr>
          <a:xfrm rot="10800000" flipV="1">
            <a:off x="3761085" y="4869419"/>
            <a:ext cx="264068" cy="8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8" idx="3"/>
            <a:endCxn id="7" idx="1"/>
          </p:cNvCxnSpPr>
          <p:nvPr/>
        </p:nvCxnSpPr>
        <p:spPr>
          <a:xfrm>
            <a:off x="2337096" y="4869421"/>
            <a:ext cx="264068" cy="8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430917" y="4566249"/>
            <a:ext cx="1159921" cy="64158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p-PEQT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125530" y="4717764"/>
                <a:ext cx="179750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 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30" y="4717764"/>
                <a:ext cx="1797503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25" t="-103" r="15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6096000" y="4596111"/>
                <a:ext cx="18002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Sup>
                        <m:sSubSupPr>
                          <m:ctrlP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kumimoji="1"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596111"/>
                <a:ext cx="1800225" cy="584775"/>
              </a:xfrm>
              <a:prstGeom prst="rect">
                <a:avLst/>
              </a:prstGeom>
              <a:blipFill rotWithShape="1">
                <a:blip r:embed="rId6"/>
                <a:stretch>
                  <a:fillRect t="-105" b="-5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9397549" y="5697637"/>
                <a:ext cx="2528207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kumimoji="1" lang="en-US" altLang="zh-CN" sz="1600" smtClean="0">
                                      <a:latin typeface="Cambria Math" panose="02040503050406030204" pitchFamily="18" charset="0"/>
                                    </a:rPr>
                                    <m:t>otherwise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zh-CN" altLang="en-US" sz="1600" dirty="0"/>
                  <a:t> 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549" y="5697637"/>
                <a:ext cx="2528207" cy="645561"/>
              </a:xfrm>
              <a:prstGeom prst="rect">
                <a:avLst/>
              </a:prstGeom>
              <a:blipFill rotWithShape="1">
                <a:blip r:embed="rId7"/>
                <a:stretch>
                  <a:fillRect l="-7" t="-65" r="18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肘形连接符 32"/>
          <p:cNvCxnSpPr>
            <a:stCxn id="29" idx="2"/>
            <a:endCxn id="32" idx="1"/>
          </p:cNvCxnSpPr>
          <p:nvPr/>
        </p:nvCxnSpPr>
        <p:spPr>
          <a:xfrm rot="16200000" flipH="1">
            <a:off x="8797922" y="5420790"/>
            <a:ext cx="812583" cy="3866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30" idx="1"/>
            <a:endCxn id="29" idx="3"/>
          </p:cNvCxnSpPr>
          <p:nvPr/>
        </p:nvCxnSpPr>
        <p:spPr>
          <a:xfrm rot="10800000" flipV="1">
            <a:off x="9590838" y="4887040"/>
            <a:ext cx="534692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31" idx="3"/>
            <a:endCxn id="29" idx="1"/>
          </p:cNvCxnSpPr>
          <p:nvPr/>
        </p:nvCxnSpPr>
        <p:spPr>
          <a:xfrm flipV="1">
            <a:off x="7896225" y="4887042"/>
            <a:ext cx="534692" cy="14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stCxn id="5" idx="2"/>
          </p:cNvCxnSpPr>
          <p:nvPr/>
        </p:nvCxnSpPr>
        <p:spPr>
          <a:xfrm flipH="1">
            <a:off x="6096000" y="4011469"/>
            <a:ext cx="1" cy="24782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63525" y="6481462"/>
            <a:ext cx="5829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Permuted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Equality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(pm-PEQT)</a:t>
            </a:r>
            <a:r>
              <a:rPr lang="zh-CN" altLang="en-US" dirty="0"/>
              <a:t> </a:t>
            </a:r>
            <a:r>
              <a:rPr lang="en-US" altLang="zh-CN" dirty="0"/>
              <a:t>[TCLZ23]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6106432" y="6500964"/>
            <a:ext cx="5829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Permuted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Equality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(p-PEQT)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Outline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62126" y="3213317"/>
            <a:ext cx="6282339" cy="1149166"/>
            <a:chOff x="2238540" y="915506"/>
            <a:chExt cx="6282339" cy="1149166"/>
          </a:xfrm>
        </p:grpSpPr>
        <p:sp>
          <p:nvSpPr>
            <p:cNvPr id="3" name="前言"/>
            <p:cNvSpPr txBox="1"/>
            <p:nvPr/>
          </p:nvSpPr>
          <p:spPr>
            <a:xfrm>
              <a:off x="4412784" y="915506"/>
              <a:ext cx="4108095" cy="1149166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Preliminaries and Tools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4" name="00"/>
            <p:cNvSpPr txBox="1"/>
            <p:nvPr/>
          </p:nvSpPr>
          <p:spPr>
            <a:xfrm>
              <a:off x="2238540" y="1168598"/>
              <a:ext cx="1322094" cy="642982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</a:rPr>
                <a:t>02</a:t>
              </a:r>
              <a:endParaRPr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>
              <a:off x="3532100" y="1337335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2.1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Oblivious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Pseudo-Random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Function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(OPRF)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3525" y="1094299"/>
            <a:ext cx="11664948" cy="530526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OPRF</a:t>
            </a:r>
            <a:r>
              <a:rPr lang="zh-CN" altLang="en-US" dirty="0"/>
              <a:t> </a:t>
            </a:r>
            <a:r>
              <a:rPr lang="en-US" altLang="zh-CN" dirty="0"/>
              <a:t>enables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evaluate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obliviously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knowing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key),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only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learns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key</a:t>
            </a:r>
            <a:r>
              <a:rPr lang="en-US" altLang="zh-CN" dirty="0"/>
              <a:t>.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37255" y="2305582"/>
            <a:ext cx="1323762" cy="7688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OPRF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6761017" y="2455883"/>
            <a:ext cx="11352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896225" y="2258135"/>
                <a:ext cx="2817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5" y="2258135"/>
                <a:ext cx="2817523" cy="369332"/>
              </a:xfrm>
              <a:prstGeom prst="rect">
                <a:avLst/>
              </a:prstGeom>
              <a:blipFill rotWithShape="1">
                <a:blip r:embed="rId1"/>
                <a:stretch>
                  <a:fillRect t="-20" r="1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/>
          <p:nvPr/>
        </p:nvCxnSpPr>
        <p:spPr>
          <a:xfrm>
            <a:off x="6770253" y="2947866"/>
            <a:ext cx="11259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7905461" y="2756839"/>
                <a:ext cx="27990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61" y="2756839"/>
                <a:ext cx="2799051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2" t="-82" r="11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 flipH="1">
            <a:off x="4295774" y="2947866"/>
            <a:ext cx="11383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492106" y="2748596"/>
                <a:ext cx="2799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106" y="2748596"/>
                <a:ext cx="279905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8" t="-86" r="1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4295775" y="1929878"/>
                <a:ext cx="36004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denotes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PRF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5" y="1929878"/>
                <a:ext cx="360045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31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/>
          <p:cNvGrpSpPr/>
          <p:nvPr/>
        </p:nvGrpSpPr>
        <p:grpSpPr>
          <a:xfrm>
            <a:off x="272761" y="4431959"/>
            <a:ext cx="1056408" cy="1468583"/>
            <a:chOff x="277087" y="1581727"/>
            <a:chExt cx="1089025" cy="1468583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75" name="文本框 74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0891400" y="4439771"/>
            <a:ext cx="1046311" cy="1460768"/>
            <a:chOff x="10835984" y="1584181"/>
            <a:chExt cx="1089025" cy="1460768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78" name="文本框 77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p:sp>
        <p:nvSpPr>
          <p:cNvPr id="79" name="矩形 78"/>
          <p:cNvSpPr/>
          <p:nvPr/>
        </p:nvSpPr>
        <p:spPr>
          <a:xfrm>
            <a:off x="5446491" y="4795164"/>
            <a:ext cx="1323762" cy="7688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OPRF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0" name="直线箭头连接符 79"/>
          <p:cNvCxnSpPr/>
          <p:nvPr/>
        </p:nvCxnSpPr>
        <p:spPr>
          <a:xfrm flipH="1">
            <a:off x="6770253" y="4945465"/>
            <a:ext cx="11259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本框 80"/>
              <p:cNvSpPr txBox="1"/>
              <p:nvPr/>
            </p:nvSpPr>
            <p:spPr>
              <a:xfrm>
                <a:off x="7896226" y="4326453"/>
                <a:ext cx="28082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6" y="4326453"/>
                <a:ext cx="2808288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54" r="11" b="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线箭头连接符 81"/>
          <p:cNvCxnSpPr/>
          <p:nvPr/>
        </p:nvCxnSpPr>
        <p:spPr>
          <a:xfrm>
            <a:off x="6779489" y="5437448"/>
            <a:ext cx="11259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/>
              <p:cNvSpPr txBox="1"/>
              <p:nvPr/>
            </p:nvSpPr>
            <p:spPr>
              <a:xfrm>
                <a:off x="7896225" y="5246421"/>
                <a:ext cx="2817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5" y="5246421"/>
                <a:ext cx="2817523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14" r="1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线箭头连接符 83"/>
          <p:cNvCxnSpPr/>
          <p:nvPr/>
        </p:nvCxnSpPr>
        <p:spPr>
          <a:xfrm flipH="1">
            <a:off x="4295775" y="5437448"/>
            <a:ext cx="11475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本框 84"/>
              <p:cNvSpPr txBox="1"/>
              <p:nvPr/>
            </p:nvSpPr>
            <p:spPr>
              <a:xfrm>
                <a:off x="1487489" y="5238178"/>
                <a:ext cx="2808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9" y="5238178"/>
                <a:ext cx="2808286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1" t="-17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线箭头连接符 86"/>
          <p:cNvCxnSpPr/>
          <p:nvPr/>
        </p:nvCxnSpPr>
        <p:spPr>
          <a:xfrm>
            <a:off x="4295775" y="6116512"/>
            <a:ext cx="360968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本框 88"/>
              <p:cNvSpPr txBox="1"/>
              <p:nvPr/>
            </p:nvSpPr>
            <p:spPr>
              <a:xfrm>
                <a:off x="4291156" y="5739991"/>
                <a:ext cx="36050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156" y="5739991"/>
                <a:ext cx="3605070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3" t="-61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/>
              <p:cNvSpPr txBox="1"/>
              <p:nvPr/>
            </p:nvSpPr>
            <p:spPr>
              <a:xfrm>
                <a:off x="1496724" y="4326453"/>
                <a:ext cx="2799050" cy="369332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24" y="4326453"/>
                <a:ext cx="2799050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" t="-54" r="23" b="161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本框 90"/>
              <p:cNvSpPr txBox="1"/>
              <p:nvPr/>
            </p:nvSpPr>
            <p:spPr>
              <a:xfrm>
                <a:off x="7896225" y="4767063"/>
                <a:ext cx="27990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5" y="4767063"/>
                <a:ext cx="2799051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32" r="22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63525" y="6489700"/>
            <a:ext cx="11664950" cy="36829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[FIPR05]</a:t>
            </a:r>
            <a:r>
              <a:rPr lang="zh-CN" altLang="en-US" dirty="0"/>
              <a:t> </a:t>
            </a:r>
            <a:r>
              <a:rPr lang="en-US" altLang="zh-CN" dirty="0"/>
              <a:t>M.</a:t>
            </a:r>
            <a:r>
              <a:rPr lang="zh-CN" altLang="en-US" dirty="0"/>
              <a:t> </a:t>
            </a:r>
            <a:r>
              <a:rPr lang="en-GB" altLang="zh-CN" dirty="0"/>
              <a:t>Freedman, Y</a:t>
            </a:r>
            <a:r>
              <a:rPr lang="en-US" altLang="zh-CN" dirty="0"/>
              <a:t>.</a:t>
            </a:r>
            <a:r>
              <a:rPr lang="en-GB" altLang="zh-CN" dirty="0"/>
              <a:t> </a:t>
            </a:r>
            <a:r>
              <a:rPr lang="en-GB" altLang="zh-CN" dirty="0" err="1"/>
              <a:t>Ishai</a:t>
            </a:r>
            <a:r>
              <a:rPr lang="en-GB" altLang="zh-CN" dirty="0"/>
              <a:t>, B</a:t>
            </a:r>
            <a:r>
              <a:rPr lang="en-US" altLang="zh-CN" dirty="0"/>
              <a:t>.</a:t>
            </a:r>
            <a:r>
              <a:rPr lang="en-GB" altLang="zh-CN" dirty="0"/>
              <a:t> </a:t>
            </a:r>
            <a:r>
              <a:rPr lang="en-GB" altLang="zh-CN" dirty="0" err="1"/>
              <a:t>Pinkas</a:t>
            </a:r>
            <a:r>
              <a:rPr lang="en-GB" altLang="zh-CN" dirty="0"/>
              <a:t>, O</a:t>
            </a:r>
            <a:r>
              <a:rPr lang="en-US" altLang="zh-CN" dirty="0"/>
              <a:t>.</a:t>
            </a:r>
            <a:r>
              <a:rPr lang="en-GB" altLang="zh-CN" dirty="0"/>
              <a:t> </a:t>
            </a:r>
            <a:r>
              <a:rPr lang="en-GB" altLang="zh-CN" dirty="0" err="1"/>
              <a:t>Reingold</a:t>
            </a:r>
            <a:r>
              <a:rPr lang="en-GB" altLang="zh-CN" dirty="0"/>
              <a:t>. Keyword search and oblivious pseudorandom functions.</a:t>
            </a:r>
            <a:r>
              <a:rPr lang="zh-CN" altLang="en-US" dirty="0"/>
              <a:t> </a:t>
            </a:r>
            <a:r>
              <a:rPr lang="en-US" altLang="zh-CN" dirty="0"/>
              <a:t>TCC</a:t>
            </a:r>
            <a:r>
              <a:rPr lang="zh-CN" altLang="en-US" dirty="0"/>
              <a:t> </a:t>
            </a:r>
            <a:r>
              <a:rPr lang="en-US" altLang="zh-CN" dirty="0"/>
              <a:t>2005</a:t>
            </a:r>
            <a:r>
              <a:rPr lang="en-GB" altLang="zh-CN" dirty="0"/>
              <a:t>, pp. 303-324.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0803" y="3787138"/>
            <a:ext cx="11664948" cy="530526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One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can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use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OPRF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realize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Private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Membership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Test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(PMT)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functionality,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which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is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further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used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construct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PSI.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2761" y="1953192"/>
            <a:ext cx="1056408" cy="1468583"/>
            <a:chOff x="277087" y="1581727"/>
            <a:chExt cx="1089025" cy="146858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891400" y="1961004"/>
            <a:ext cx="1046311" cy="1460768"/>
            <a:chOff x="10835984" y="1584181"/>
            <a:chExt cx="1089025" cy="146076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7896225" y="5779029"/>
                <a:ext cx="403225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CN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5" y="5779029"/>
                <a:ext cx="4032250" cy="710194"/>
              </a:xfrm>
              <a:prstGeom prst="rect">
                <a:avLst/>
              </a:prstGeom>
              <a:blipFill rotWithShape="1">
                <a:blip r:embed="rId13"/>
                <a:stretch>
                  <a:fillRect t="-74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7206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2.1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Oblivious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Pseudo-Random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Function</a:t>
            </a:r>
            <a:r>
              <a:rPr kumimoji="1" lang="zh-CN" altLang="en-US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kumimoji="1" lang="en-US" altLang="zh-CN" sz="2800" b="1" dirty="0"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(OPRF)</a:t>
            </a:r>
            <a:endParaRPr kumimoji="1" lang="zh-CN" altLang="en-US" sz="2800" b="1" dirty="0"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2761" y="1953192"/>
            <a:ext cx="1056408" cy="1468583"/>
            <a:chOff x="277087" y="1581727"/>
            <a:chExt cx="1089025" cy="14685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91400" y="1961004"/>
            <a:ext cx="1046311" cy="1460768"/>
            <a:chOff x="10835984" y="1584181"/>
            <a:chExt cx="1089025" cy="146076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5446491" y="2316397"/>
            <a:ext cx="1323762" cy="7688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mqOPRF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6770253" y="2466698"/>
            <a:ext cx="14955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8275060" y="2268950"/>
                <a:ext cx="2447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060" y="2268950"/>
                <a:ext cx="244792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" t="-26" r="15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/>
          <p:cNvCxnSpPr/>
          <p:nvPr/>
        </p:nvCxnSpPr>
        <p:spPr>
          <a:xfrm>
            <a:off x="6779489" y="2958681"/>
            <a:ext cx="14955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8275060" y="2767654"/>
                <a:ext cx="2438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060" y="2767654"/>
                <a:ext cx="243868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5" t="-88" r="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/>
          <p:cNvCxnSpPr/>
          <p:nvPr/>
        </p:nvCxnSpPr>
        <p:spPr>
          <a:xfrm>
            <a:off x="3950920" y="2466698"/>
            <a:ext cx="14955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1501342" y="2288358"/>
                <a:ext cx="2438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42" y="2288358"/>
                <a:ext cx="243868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8" t="-123" r="20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305011" y="1940693"/>
                <a:ext cx="36004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denotes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PRF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011" y="1940693"/>
                <a:ext cx="360045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0" t="-36" r="10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 flipH="1">
                <a:off x="3993360" y="4824797"/>
                <a:ext cx="4263227" cy="378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kumimoji="1"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3360" y="4824797"/>
                <a:ext cx="4263227" cy="378373"/>
              </a:xfrm>
              <a:prstGeom prst="rect">
                <a:avLst/>
              </a:prstGeom>
              <a:blipFill rotWithShape="1">
                <a:blip r:embed="rId7"/>
                <a:stretch>
                  <a:fillRect l="-11" t="-18" r="7" b="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 flipH="1">
                <a:off x="8265824" y="4942911"/>
                <a:ext cx="2447920" cy="492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kumimoji="1"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65824" y="4942911"/>
                <a:ext cx="2447920" cy="492251"/>
              </a:xfrm>
              <a:prstGeom prst="rect">
                <a:avLst/>
              </a:prstGeom>
              <a:blipFill rotWithShape="1">
                <a:blip r:embed="rId8"/>
                <a:stretch>
                  <a:fillRect l="-1" t="-14" r="1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 flipH="1">
                <a:off x="1487484" y="4379494"/>
                <a:ext cx="2447923" cy="492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kumimoji="1"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𝑘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groupCh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87484" y="4379494"/>
                <a:ext cx="2447923" cy="492251"/>
              </a:xfrm>
              <a:prstGeom prst="rect">
                <a:avLst/>
              </a:prstGeom>
              <a:blipFill rotWithShape="1">
                <a:blip r:embed="rId9"/>
                <a:stretch>
                  <a:fillRect l="-13" t="-108" r="1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 flipH="1">
                <a:off x="8254761" y="5951713"/>
                <a:ext cx="2449751" cy="327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Times New Roman" panose="0202050305040509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50305040509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̌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503050405090304" pitchFamily="18" charset="0"/>
                                </a:rPr>
                                <m:t>1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kumimoji="1"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54761" y="5951713"/>
                <a:ext cx="2449751" cy="327462"/>
              </a:xfrm>
              <a:prstGeom prst="rect">
                <a:avLst/>
              </a:prstGeom>
              <a:blipFill rotWithShape="1">
                <a:blip r:embed="rId10"/>
                <a:stretch>
                  <a:fillRect l="-16" t="-151" r="13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263525" y="1094302"/>
                <a:ext cx="11664948" cy="530526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multi-query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OPRF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mqOPRF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allows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server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before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OPRF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(used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offline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unbalanced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setting).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094302"/>
                <a:ext cx="11664948" cy="530526"/>
              </a:xfrm>
              <a:prstGeom prst="rect">
                <a:avLst/>
              </a:prstGeom>
              <a:blipFill rotWithShape="1">
                <a:blip r:embed="rId11"/>
                <a:stretch>
                  <a:fillRect t="-37" r="5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/>
          <p:cNvGrpSpPr/>
          <p:nvPr/>
        </p:nvGrpSpPr>
        <p:grpSpPr>
          <a:xfrm>
            <a:off x="263525" y="4651129"/>
            <a:ext cx="1056408" cy="1468583"/>
            <a:chOff x="277087" y="1581727"/>
            <a:chExt cx="1089025" cy="1468583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7087" y="1581727"/>
              <a:ext cx="1089025" cy="1089025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277087" y="2581438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Server</a:t>
              </a:r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882164" y="4658941"/>
            <a:ext cx="1046311" cy="1460768"/>
            <a:chOff x="10835984" y="1584181"/>
            <a:chExt cx="1089025" cy="1460768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8438" y="1584181"/>
              <a:ext cx="1086571" cy="1086571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0835984" y="2576077"/>
              <a:ext cx="1089025" cy="468872"/>
            </a:xfrm>
            <a:prstGeom prst="rect">
              <a:avLst/>
            </a:prstGeom>
            <a:noFill/>
          </p:spPr>
          <p:txBody>
            <a:bodyPr wrap="square" anchor="ctr" anchorCtr="1">
              <a:noAutofit/>
            </a:bodyPr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ea typeface="微软雅黑" charset="-122"/>
                  <a:cs typeface="Times New Roman" panose="02020503050405090304" pitchFamily="18" charset="0"/>
                </a:rPr>
                <a:t>Client</a:t>
              </a:r>
              <a:endParaRPr lang="zh-CN" altLang="en-US" dirty="0"/>
            </a:p>
          </p:txBody>
        </p:sp>
      </p:grpSp>
      <p:cxnSp>
        <p:nvCxnSpPr>
          <p:cNvPr id="49" name="直线箭头连接符 48"/>
          <p:cNvCxnSpPr/>
          <p:nvPr/>
        </p:nvCxnSpPr>
        <p:spPr>
          <a:xfrm flipH="1">
            <a:off x="3950919" y="5195641"/>
            <a:ext cx="43056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/>
          <p:nvPr/>
        </p:nvCxnSpPr>
        <p:spPr>
          <a:xfrm>
            <a:off x="3935407" y="5922405"/>
            <a:ext cx="43396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 flipH="1">
                <a:off x="3991535" y="5540089"/>
                <a:ext cx="4263227" cy="379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kumimoji="1"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1535" y="5540089"/>
                <a:ext cx="4263227" cy="379784"/>
              </a:xfrm>
              <a:prstGeom prst="rect">
                <a:avLst/>
              </a:prstGeom>
              <a:blipFill rotWithShape="1">
                <a:blip r:embed="rId12"/>
                <a:stretch>
                  <a:fillRect l="-13" t="-92" r="9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63525" y="6497923"/>
            <a:ext cx="11664950" cy="34854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algn="ctr">
              <a:defRPr sz="1200"/>
            </a:lvl1pPr>
          </a:lstStyle>
          <a:p>
            <a:pPr algn="l"/>
            <a:r>
              <a:rPr lang="en-US" altLang="zh-CN" dirty="0"/>
              <a:t>[RA17]</a:t>
            </a:r>
            <a:r>
              <a:rPr lang="zh-CN" altLang="en-US" dirty="0"/>
              <a:t> </a:t>
            </a:r>
            <a:r>
              <a:rPr lang="en-US" altLang="zh-CN" dirty="0"/>
              <a:t>A.</a:t>
            </a:r>
            <a:r>
              <a:rPr lang="zh-CN" altLang="en-US" dirty="0"/>
              <a:t> </a:t>
            </a:r>
            <a:r>
              <a:rPr lang="en-US" altLang="zh-CN" dirty="0" err="1"/>
              <a:t>Resende</a:t>
            </a:r>
            <a:r>
              <a:rPr lang="en-US" altLang="zh-CN" dirty="0"/>
              <a:t>, D. </a:t>
            </a:r>
            <a:r>
              <a:rPr lang="en-US" altLang="zh-CN" dirty="0" err="1"/>
              <a:t>Aranha</a:t>
            </a:r>
            <a:r>
              <a:rPr lang="en-US" altLang="zh-CN" dirty="0"/>
              <a:t>. Faster unbalanced private set intersection.</a:t>
            </a:r>
            <a:r>
              <a:rPr lang="zh-CN" altLang="en-US" dirty="0"/>
              <a:t> </a:t>
            </a:r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2018,</a:t>
            </a:r>
            <a:r>
              <a:rPr lang="zh-CN" altLang="en-US" dirty="0"/>
              <a:t> </a:t>
            </a:r>
            <a:r>
              <a:rPr lang="en-US" altLang="zh-CN" dirty="0"/>
              <a:t>pp.</a:t>
            </a:r>
            <a:r>
              <a:rPr lang="zh-CN" altLang="en-US" dirty="0"/>
              <a:t> </a:t>
            </a:r>
            <a:r>
              <a:rPr lang="en-US" altLang="zh-CN" dirty="0"/>
              <a:t>203-221.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0803" y="3787138"/>
            <a:ext cx="11664948" cy="530526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DH-based</a:t>
            </a:r>
            <a:r>
              <a:rPr lang="zh-CN" altLang="en-US" dirty="0"/>
              <a:t> </a:t>
            </a:r>
            <a:r>
              <a:rPr lang="en-US" altLang="zh-CN" dirty="0" err="1"/>
              <a:t>mqOPRF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altLang="zh-CN" dirty="0" err="1"/>
              <a:t>mqOPRF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DDH-style</a:t>
            </a:r>
            <a:r>
              <a:rPr lang="zh-CN" altLang="en-US" dirty="0"/>
              <a:t> </a:t>
            </a:r>
            <a:r>
              <a:rPr lang="en-US" altLang="zh-CN" dirty="0"/>
              <a:t>groups,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(efficient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short)</a:t>
            </a:r>
            <a:r>
              <a:rPr lang="zh-CN" altLang="en-US" dirty="0"/>
              <a:t> </a:t>
            </a:r>
            <a:r>
              <a:rPr lang="en-US" altLang="zh-CN" dirty="0"/>
              <a:t>ECC</a:t>
            </a:r>
            <a:r>
              <a:rPr lang="zh-CN" altLang="en-US" dirty="0"/>
              <a:t> </a:t>
            </a:r>
            <a:r>
              <a:rPr lang="en-US" altLang="zh-CN" dirty="0"/>
              <a:t>groups.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ference_slide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22361</Words>
  <Application>WPS 表格</Application>
  <PresentationFormat>宽屏</PresentationFormat>
  <Paragraphs>3141</Paragraphs>
  <Slides>31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4" baseType="lpstr">
      <vt:lpstr>Arial</vt:lpstr>
      <vt:lpstr>宋体</vt:lpstr>
      <vt:lpstr>Wingdings</vt:lpstr>
      <vt:lpstr>Times New Roman</vt:lpstr>
      <vt:lpstr>Cambria Math</vt:lpstr>
      <vt:lpstr>Kingsoft Math</vt:lpstr>
      <vt:lpstr>微软雅黑</vt:lpstr>
      <vt:lpstr>汉仪旗黑</vt:lpstr>
      <vt:lpstr>微软雅黑</vt:lpstr>
      <vt:lpstr>Helvetica Neue Medium</vt:lpstr>
      <vt:lpstr>宋体</vt:lpstr>
      <vt:lpstr>Arial Unicode MS</vt:lpstr>
      <vt:lpstr>等线</vt:lpstr>
      <vt:lpstr>汉仪中等线KW</vt:lpstr>
      <vt:lpstr>Verdana</vt:lpstr>
      <vt:lpstr>等线</vt:lpstr>
      <vt:lpstr>Calibri</vt:lpstr>
      <vt:lpstr>Helvetica Neue</vt:lpstr>
      <vt:lpstr>汉仪书宋二KW</vt:lpstr>
      <vt:lpstr>Helvetica Neue Medium</vt:lpstr>
      <vt:lpstr>微软雅黑</vt:lpstr>
      <vt:lpstr>DejaVu Math TeX Gyre</vt:lpstr>
      <vt:lpstr>Office 主题​​</vt:lpstr>
      <vt:lpstr>Unbalanced Private Set Union  with Reduced Computation and Communication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OpBoost: A Vertical Federated Tree Boosting Framework Based on Order-Preserving Desensitization</dc:title>
  <dc:creator>li xiaochen</dc:creator>
  <cp:lastModifiedBy>张聪(2024660215)</cp:lastModifiedBy>
  <cp:revision>657</cp:revision>
  <dcterms:created xsi:type="dcterms:W3CDTF">2025-04-22T10:00:00Z</dcterms:created>
  <dcterms:modified xsi:type="dcterms:W3CDTF">2025-04-22T10:00:00Z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A9F8D63046B8E9747AA1A966AC0A4B34_43</vt:lpwstr>
  </property>
  <property fmtid="{D5CDD505-2E9C-101B-9397-08002B2CF9AE}" pid="3" name="KSOProductBuildVer">
    <vt:lpwstr>2052-6.15.1.8935</vt:lpwstr>
  </property>
</Properties>
</file>